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29"/>
  </p:notesMasterIdLst>
  <p:handoutMasterIdLst>
    <p:handoutMasterId r:id="rId30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80" r:id="rId21"/>
    <p:sldId id="281" r:id="rId22"/>
    <p:sldId id="282" r:id="rId23"/>
    <p:sldId id="283" r:id="rId24"/>
    <p:sldId id="284" r:id="rId25"/>
    <p:sldId id="287" r:id="rId26"/>
    <p:sldId id="285" r:id="rId27"/>
    <p:sldId id="286" r:id="rId28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9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61A46E-33E1-420F-8673-2BB313DB21AE}" type="datetimeFigureOut">
              <a:rPr lang="it-IT" smtClean="0"/>
              <a:t>10/04/2018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21D9D9-3F64-4B3F-B7BD-405BCE489E9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2968089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it-I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Fai clic per modificare il formato delle note</a:t>
            </a:r>
          </a:p>
        </p:txBody>
      </p:sp>
      <p:sp>
        <p:nvSpPr>
          <p:cNvPr id="84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it-IT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&lt;intestazione&gt;</a:t>
            </a:r>
          </a:p>
        </p:txBody>
      </p:sp>
      <p:sp>
        <p:nvSpPr>
          <p:cNvPr id="85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it-IT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&lt;data/ora&gt;</a:t>
            </a:r>
          </a:p>
        </p:txBody>
      </p:sp>
      <p:sp>
        <p:nvSpPr>
          <p:cNvPr id="86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it-IT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&lt;piè di pagina&gt;</a:t>
            </a:r>
          </a:p>
        </p:txBody>
      </p:sp>
      <p:sp>
        <p:nvSpPr>
          <p:cNvPr id="87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899E69FA-B99C-42BB-A333-EC73C56D7DC3}" type="slidenum">
              <a:rPr lang="it-IT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‹N›</a:t>
            </a:fld>
            <a:endParaRPr lang="it-I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3886200" y="868680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FE164D0F-6D67-4F0C-BFDF-87ECE5582457}" type="slidenum">
              <a:rPr lang="it-IT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1</a:t>
            </a:fld>
            <a:endParaRPr lang="it-I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914400" y="4343400"/>
            <a:ext cx="5028840" cy="4114440"/>
          </a:xfrm>
          <a:prstGeom prst="rect">
            <a:avLst/>
          </a:prstGeom>
        </p:spPr>
        <p:txBody>
          <a:bodyPr/>
          <a:lstStyle/>
          <a:p>
            <a:endParaRPr lang="it-IT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3886200" y="8686800"/>
            <a:ext cx="2971440" cy="4568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r">
              <a:lnSpc>
                <a:spcPct val="100000"/>
              </a:lnSpc>
            </a:pPr>
            <a:fld id="{1C2BC420-6773-401C-8E4D-2DB92F9D9C14}" type="slidenum">
              <a:rPr lang="it-IT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2</a:t>
            </a:fld>
            <a:endParaRPr lang="it-I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914400" y="4343400"/>
            <a:ext cx="5028840" cy="4114440"/>
          </a:xfrm>
          <a:prstGeom prst="rect">
            <a:avLst/>
          </a:prstGeom>
        </p:spPr>
        <p:txBody>
          <a:bodyPr/>
          <a:lstStyle/>
          <a:p>
            <a:endParaRPr lang="it-IT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116000" y="409680"/>
            <a:ext cx="7559280" cy="504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16000" y="1752480"/>
            <a:ext cx="370332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1116000" y="3901680"/>
            <a:ext cx="370332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116000" y="409680"/>
            <a:ext cx="7559280" cy="504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1116000" y="1752480"/>
            <a:ext cx="180720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013920" y="1752480"/>
            <a:ext cx="180720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3013920" y="3901680"/>
            <a:ext cx="180720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1116000" y="3901680"/>
            <a:ext cx="180720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116000" y="409680"/>
            <a:ext cx="7559280" cy="504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1116000" y="1752480"/>
            <a:ext cx="3703320" cy="411444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1116000" y="1752480"/>
            <a:ext cx="3703320" cy="411444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9" name="Immagine 38"/>
          <p:cNvPicPr/>
          <p:nvPr/>
        </p:nvPicPr>
        <p:blipFill>
          <a:blip r:embed="rId2"/>
          <a:stretch/>
        </p:blipFill>
        <p:spPr>
          <a:xfrm>
            <a:off x="1115640" y="2332080"/>
            <a:ext cx="3703320" cy="2954520"/>
          </a:xfrm>
          <a:prstGeom prst="rect">
            <a:avLst/>
          </a:prstGeom>
          <a:ln>
            <a:noFill/>
          </a:ln>
        </p:spPr>
      </p:pic>
      <p:pic>
        <p:nvPicPr>
          <p:cNvPr id="40" name="Immagine 39"/>
          <p:cNvPicPr/>
          <p:nvPr/>
        </p:nvPicPr>
        <p:blipFill>
          <a:blip r:embed="rId2"/>
          <a:stretch/>
        </p:blipFill>
        <p:spPr>
          <a:xfrm>
            <a:off x="1115640" y="2332080"/>
            <a:ext cx="3703320" cy="2954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116000" y="409680"/>
            <a:ext cx="7559280" cy="504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subTitle"/>
          </p:nvPr>
        </p:nvSpPr>
        <p:spPr>
          <a:xfrm>
            <a:off x="1116000" y="1752480"/>
            <a:ext cx="3703320" cy="411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it-I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116000" y="409680"/>
            <a:ext cx="7559280" cy="504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1116000" y="1752480"/>
            <a:ext cx="3703320" cy="411444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116000" y="409680"/>
            <a:ext cx="7559280" cy="504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1116000" y="1752480"/>
            <a:ext cx="1807200" cy="411444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3013920" y="1752480"/>
            <a:ext cx="1807200" cy="411444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1116000" y="409680"/>
            <a:ext cx="7559280" cy="504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subTitle"/>
          </p:nvPr>
        </p:nvSpPr>
        <p:spPr>
          <a:xfrm>
            <a:off x="1116000" y="409680"/>
            <a:ext cx="7559280" cy="2339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it-I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116000" y="409680"/>
            <a:ext cx="7559280" cy="504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1116000" y="1752480"/>
            <a:ext cx="180720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1116000" y="3901680"/>
            <a:ext cx="180720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3013920" y="1752480"/>
            <a:ext cx="1807200" cy="411444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116000" y="409680"/>
            <a:ext cx="7559280" cy="504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1116000" y="1752480"/>
            <a:ext cx="3703320" cy="411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it-I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116000" y="409680"/>
            <a:ext cx="7559280" cy="504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116000" y="1752480"/>
            <a:ext cx="1807200" cy="411444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3013920" y="1752480"/>
            <a:ext cx="180720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3013920" y="3901680"/>
            <a:ext cx="180720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116000" y="409680"/>
            <a:ext cx="7559280" cy="504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1116000" y="1752480"/>
            <a:ext cx="180720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3013920" y="1752480"/>
            <a:ext cx="180720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1116000" y="3901680"/>
            <a:ext cx="370332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116000" y="409680"/>
            <a:ext cx="7559280" cy="504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1116000" y="1752480"/>
            <a:ext cx="370332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1116000" y="3901680"/>
            <a:ext cx="370332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1116000" y="409680"/>
            <a:ext cx="7559280" cy="504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116000" y="1752480"/>
            <a:ext cx="180720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3013920" y="1752480"/>
            <a:ext cx="180720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3013920" y="3901680"/>
            <a:ext cx="180720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1116000" y="3901680"/>
            <a:ext cx="180720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116000" y="409680"/>
            <a:ext cx="7559280" cy="504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1116000" y="1752480"/>
            <a:ext cx="3703320" cy="411444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1116000" y="1752480"/>
            <a:ext cx="3703320" cy="411444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1" name="Immagine 80"/>
          <p:cNvPicPr/>
          <p:nvPr/>
        </p:nvPicPr>
        <p:blipFill>
          <a:blip r:embed="rId2"/>
          <a:stretch/>
        </p:blipFill>
        <p:spPr>
          <a:xfrm>
            <a:off x="1115640" y="2332080"/>
            <a:ext cx="3703320" cy="2954520"/>
          </a:xfrm>
          <a:prstGeom prst="rect">
            <a:avLst/>
          </a:prstGeom>
          <a:ln>
            <a:noFill/>
          </a:ln>
        </p:spPr>
      </p:pic>
      <p:pic>
        <p:nvPicPr>
          <p:cNvPr id="82" name="Immagine 81"/>
          <p:cNvPicPr/>
          <p:nvPr/>
        </p:nvPicPr>
        <p:blipFill>
          <a:blip r:embed="rId2"/>
          <a:stretch/>
        </p:blipFill>
        <p:spPr>
          <a:xfrm>
            <a:off x="1115640" y="2332080"/>
            <a:ext cx="3703320" cy="29545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116000" y="409680"/>
            <a:ext cx="7559280" cy="504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116000" y="1752480"/>
            <a:ext cx="3703320" cy="411444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116000" y="409680"/>
            <a:ext cx="7559280" cy="504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1116000" y="1752480"/>
            <a:ext cx="1807200" cy="411444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3013920" y="1752480"/>
            <a:ext cx="1807200" cy="411444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116000" y="409680"/>
            <a:ext cx="7559280" cy="504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1116000" y="409680"/>
            <a:ext cx="7559280" cy="2339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it-I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116000" y="409680"/>
            <a:ext cx="7559280" cy="504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1116000" y="1752480"/>
            <a:ext cx="180720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1116000" y="3901680"/>
            <a:ext cx="180720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3013920" y="1752480"/>
            <a:ext cx="1807200" cy="411444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116000" y="409680"/>
            <a:ext cx="7559280" cy="504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16000" y="1752480"/>
            <a:ext cx="1807200" cy="411444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3013920" y="1752480"/>
            <a:ext cx="180720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3013920" y="3901680"/>
            <a:ext cx="180720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116000" y="409680"/>
            <a:ext cx="7559280" cy="5043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16000" y="1752480"/>
            <a:ext cx="180720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3013920" y="1752480"/>
            <a:ext cx="180720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1116000" y="3901680"/>
            <a:ext cx="3703320" cy="1962360"/>
          </a:xfrm>
          <a:prstGeom prst="rect">
            <a:avLst/>
          </a:prstGeom>
        </p:spPr>
        <p:txBody>
          <a:bodyPr lIns="0" tIns="0" rIns="0" bIns="0"/>
          <a:lstStyle/>
          <a:p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stomShape 1"/>
          <p:cNvSpPr/>
          <p:nvPr/>
        </p:nvSpPr>
        <p:spPr>
          <a:xfrm>
            <a:off x="0" y="6324480"/>
            <a:ext cx="9143640" cy="533160"/>
          </a:xfrm>
          <a:prstGeom prst="rect">
            <a:avLst/>
          </a:prstGeom>
          <a:solidFill>
            <a:srgbClr val="82243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CustomShape 2"/>
          <p:cNvSpPr/>
          <p:nvPr/>
        </p:nvSpPr>
        <p:spPr>
          <a:xfrm>
            <a:off x="1219320" y="6095880"/>
            <a:ext cx="7924320" cy="761760"/>
          </a:xfrm>
          <a:prstGeom prst="rect">
            <a:avLst/>
          </a:prstGeom>
          <a:solidFill>
            <a:srgbClr val="82243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PlaceHolder 3"/>
          <p:cNvSpPr>
            <a:spLocks noGrp="1"/>
          </p:cNvSpPr>
          <p:nvPr>
            <p:ph type="title"/>
          </p:nvPr>
        </p:nvSpPr>
        <p:spPr>
          <a:xfrm>
            <a:off x="1143000" y="1122480"/>
            <a:ext cx="6857640" cy="2387160"/>
          </a:xfrm>
          <a:prstGeom prst="rect">
            <a:avLst/>
          </a:prstGeom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it-IT" sz="6000" b="1" strike="noStrike" spc="-1">
                <a:solidFill>
                  <a:srgbClr val="822433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Fare clic per modificare lo stile del titolo</a:t>
            </a:r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/>
          </p:nvPr>
        </p:nvSpPr>
        <p:spPr>
          <a:xfrm>
            <a:off x="4343400" y="6146640"/>
            <a:ext cx="1904760" cy="456840"/>
          </a:xfrm>
          <a:prstGeom prst="rect">
            <a:avLst/>
          </a:prstGeom>
        </p:spPr>
        <p:txBody>
          <a:bodyPr/>
          <a:lstStyle/>
          <a:p>
            <a:pPr algn="ctr">
              <a:lnSpc>
                <a:spcPct val="100000"/>
              </a:lnSpc>
            </a:pPr>
            <a:endParaRPr lang="it-I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ftr"/>
          </p:nvPr>
        </p:nvSpPr>
        <p:spPr>
          <a:xfrm>
            <a:off x="1219320" y="6146640"/>
            <a:ext cx="289512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endParaRPr lang="it-I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sldNum"/>
          </p:nvPr>
        </p:nvSpPr>
        <p:spPr>
          <a:xfrm>
            <a:off x="6553080" y="6146640"/>
            <a:ext cx="1904760" cy="4568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r>
              <a:rPr lang="it-IT" sz="11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Pagina </a:t>
            </a:r>
            <a:fld id="{74E6C558-8BF7-4FA3-88AD-2B3EDF87ED18}" type="slidenum">
              <a:rPr lang="it-IT" sz="11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‹N›</a:t>
            </a:fld>
            <a:endParaRPr lang="it-I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PlaceHolder 7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Fai clic per modificare il formato del testo della struttura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Secondo livello struttura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Terzo livello struttura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Quarto livello struttura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Quinto livello struttura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Sesto livello struttura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Settimo livello struttura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0" y="6324480"/>
            <a:ext cx="9143640" cy="533160"/>
          </a:xfrm>
          <a:prstGeom prst="rect">
            <a:avLst/>
          </a:prstGeom>
          <a:solidFill>
            <a:srgbClr val="82243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2" name="CustomShape 2"/>
          <p:cNvSpPr/>
          <p:nvPr/>
        </p:nvSpPr>
        <p:spPr>
          <a:xfrm>
            <a:off x="1219320" y="6095880"/>
            <a:ext cx="7924320" cy="761760"/>
          </a:xfrm>
          <a:prstGeom prst="rect">
            <a:avLst/>
          </a:prstGeom>
          <a:solidFill>
            <a:srgbClr val="82243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3" name="PlaceHolder 3"/>
          <p:cNvSpPr>
            <a:spLocks noGrp="1"/>
          </p:cNvSpPr>
          <p:nvPr>
            <p:ph type="title"/>
          </p:nvPr>
        </p:nvSpPr>
        <p:spPr>
          <a:xfrm>
            <a:off x="1116000" y="409680"/>
            <a:ext cx="7559280" cy="50436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it-IT" sz="2400" b="1" strike="noStrike" spc="-1">
                <a:solidFill>
                  <a:srgbClr val="822433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Fare clic per modificare lo stile del titolo</a:t>
            </a:r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body"/>
          </p:nvPr>
        </p:nvSpPr>
        <p:spPr>
          <a:xfrm>
            <a:off x="1116000" y="1752480"/>
            <a:ext cx="3703320" cy="411444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Fai clic per modificare il formato del testo della struttura</a:t>
            </a:r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Secondo livello struttura</a:t>
            </a:r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Terzo livello struttura</a:t>
            </a:r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Quarto livello struttura</a:t>
            </a:r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Quinto livello struttura</a:t>
            </a:r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Sesto livello struttura</a:t>
            </a:r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822433"/>
              </a:buClr>
              <a:buFont typeface="Symbol" charset="2"/>
              <a:buChar char=""/>
            </a:pPr>
            <a:r>
              <a:rPr lang="it-IT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Settimo livello strutturaModifica gli stili del testo dello schema</a:t>
            </a:r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Symbol" charset="2"/>
              <a:buChar char=""/>
            </a:pPr>
            <a:r>
              <a:rPr lang="it-I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Secondo livello</a:t>
            </a:r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it-I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Terzo livello</a:t>
            </a:r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562040" lvl="3" indent="-228240">
              <a:lnSpc>
                <a:spcPct val="100000"/>
              </a:lnSpc>
              <a:buClr>
                <a:srgbClr val="000000"/>
              </a:buClr>
              <a:buFont typeface="Symbol" charset="2"/>
              <a:buChar char=""/>
            </a:pPr>
            <a:r>
              <a:rPr lang="it-IT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Quarto livello</a:t>
            </a:r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981080" lvl="4" indent="-228240">
              <a:lnSpc>
                <a:spcPct val="100000"/>
              </a:lnSpc>
              <a:buClr>
                <a:srgbClr val="000000"/>
              </a:buClr>
              <a:buFont typeface="StarSymbol"/>
              <a:buChar char="»"/>
            </a:pPr>
            <a:r>
              <a:rPr lang="it-IT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Quinto livello</a:t>
            </a:r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4971960" y="1752480"/>
            <a:ext cx="3703320" cy="411444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Fai clic per modificare il formato del testo della struttura</a:t>
            </a:r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Secondo livello struttura</a:t>
            </a:r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Terzo livello struttura</a:t>
            </a:r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it-IT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Quarto livello struttura</a:t>
            </a:r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Quinto livello struttura</a:t>
            </a:r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it-IT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Sesto livello struttura</a:t>
            </a:r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2720">
              <a:lnSpc>
                <a:spcPct val="100000"/>
              </a:lnSpc>
              <a:buClr>
                <a:srgbClr val="822433"/>
              </a:buClr>
              <a:buFont typeface="Symbol" charset="2"/>
              <a:buChar char=""/>
            </a:pPr>
            <a:r>
              <a:rPr lang="it-IT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Settimo livello strutturaModifica gli stili del testo dello schema</a:t>
            </a:r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Symbol" charset="2"/>
              <a:buChar char=""/>
            </a:pPr>
            <a:r>
              <a:rPr lang="it-IT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Secondo livello</a:t>
            </a:r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3000" lvl="2" indent="-22824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lang="it-IT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Terzo livello</a:t>
            </a:r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562040" lvl="3" indent="-228240">
              <a:lnSpc>
                <a:spcPct val="100000"/>
              </a:lnSpc>
              <a:buClr>
                <a:srgbClr val="000000"/>
              </a:buClr>
              <a:buFont typeface="Symbol" charset="2"/>
              <a:buChar char=""/>
            </a:pPr>
            <a:r>
              <a:rPr lang="it-IT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Quarto livello</a:t>
            </a:r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981080" lvl="4" indent="-228240">
              <a:lnSpc>
                <a:spcPct val="100000"/>
              </a:lnSpc>
              <a:buClr>
                <a:srgbClr val="000000"/>
              </a:buClr>
              <a:buFont typeface="StarSymbol"/>
              <a:buChar char="»"/>
            </a:pPr>
            <a:r>
              <a:rPr lang="it-IT" sz="1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Quinto livello</a:t>
            </a:r>
            <a:endParaRPr lang="it-IT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6"/>
          <p:cNvSpPr>
            <a:spLocks noGrp="1"/>
          </p:cNvSpPr>
          <p:nvPr>
            <p:ph type="dt"/>
          </p:nvPr>
        </p:nvSpPr>
        <p:spPr>
          <a:xfrm>
            <a:off x="4343400" y="6146640"/>
            <a:ext cx="1904760" cy="456840"/>
          </a:xfrm>
          <a:prstGeom prst="rect">
            <a:avLst/>
          </a:prstGeom>
        </p:spPr>
        <p:txBody>
          <a:bodyPr/>
          <a:lstStyle/>
          <a:p>
            <a:pPr algn="ctr">
              <a:lnSpc>
                <a:spcPct val="100000"/>
              </a:lnSpc>
            </a:pPr>
            <a:endParaRPr lang="it-I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7" name="PlaceHolder 7"/>
          <p:cNvSpPr>
            <a:spLocks noGrp="1"/>
          </p:cNvSpPr>
          <p:nvPr>
            <p:ph type="ftr"/>
          </p:nvPr>
        </p:nvSpPr>
        <p:spPr>
          <a:xfrm>
            <a:off x="1219320" y="6146640"/>
            <a:ext cx="2895120" cy="4568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endParaRPr lang="it-I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8" name="PlaceHolder 8"/>
          <p:cNvSpPr>
            <a:spLocks noGrp="1"/>
          </p:cNvSpPr>
          <p:nvPr>
            <p:ph type="sldNum"/>
          </p:nvPr>
        </p:nvSpPr>
        <p:spPr>
          <a:xfrm>
            <a:off x="6553080" y="6146640"/>
            <a:ext cx="1904760" cy="4568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r>
              <a:rPr lang="it-IT" sz="11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Pagina </a:t>
            </a:r>
            <a:fld id="{2D254CE6-4E78-425A-862D-A33D164D8F03}" type="slidenum">
              <a:rPr lang="it-IT" sz="11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‹N›</a:t>
            </a:fld>
            <a:endParaRPr lang="it-I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0" y="0"/>
            <a:ext cx="9143640" cy="3428640"/>
          </a:xfrm>
          <a:prstGeom prst="rect">
            <a:avLst/>
          </a:prstGeom>
          <a:solidFill>
            <a:srgbClr val="006778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9" name="TextShape 2"/>
          <p:cNvSpPr txBox="1"/>
          <p:nvPr/>
        </p:nvSpPr>
        <p:spPr>
          <a:xfrm>
            <a:off x="2247840" y="1189080"/>
            <a:ext cx="6138360" cy="6854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it-IT" sz="1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Confronto tra le reti Darknet Yolo e Faster-RCNN</a:t>
            </a:r>
            <a:endParaRPr lang="it-I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TextShape 3"/>
          <p:cNvSpPr txBox="1"/>
          <p:nvPr/>
        </p:nvSpPr>
        <p:spPr>
          <a:xfrm>
            <a:off x="2247840" y="409680"/>
            <a:ext cx="6095520" cy="58068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it-IT" sz="2400" b="1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Progetto per il corso di Metodi Quantitativi Per L’Informatica:</a:t>
            </a:r>
            <a:endParaRPr lang="it-IT" sz="9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1" name="Picture 15"/>
          <p:cNvPicPr/>
          <p:nvPr/>
        </p:nvPicPr>
        <p:blipFill>
          <a:blip r:embed="rId3"/>
          <a:stretch/>
        </p:blipFill>
        <p:spPr>
          <a:xfrm>
            <a:off x="0" y="3425760"/>
            <a:ext cx="9143640" cy="3431880"/>
          </a:xfrm>
          <a:prstGeom prst="rect">
            <a:avLst/>
          </a:prstGeom>
          <a:ln>
            <a:noFill/>
          </a:ln>
        </p:spPr>
      </p:pic>
      <p:pic>
        <p:nvPicPr>
          <p:cNvPr id="92" name="Picture 13"/>
          <p:cNvPicPr/>
          <p:nvPr/>
        </p:nvPicPr>
        <p:blipFill>
          <a:blip r:embed="rId4"/>
          <a:stretch/>
        </p:blipFill>
        <p:spPr>
          <a:xfrm>
            <a:off x="0" y="3429000"/>
            <a:ext cx="9145080" cy="1145880"/>
          </a:xfrm>
          <a:prstGeom prst="rect">
            <a:avLst/>
          </a:prstGeom>
          <a:ln>
            <a:noFill/>
          </a:ln>
        </p:spPr>
      </p:pic>
      <p:pic>
        <p:nvPicPr>
          <p:cNvPr id="93" name="Picture 16"/>
          <p:cNvPicPr/>
          <p:nvPr/>
        </p:nvPicPr>
        <p:blipFill>
          <a:blip r:embed="rId5"/>
          <a:stretch/>
        </p:blipFill>
        <p:spPr>
          <a:xfrm>
            <a:off x="2089080" y="2759040"/>
            <a:ext cx="7054560" cy="669600"/>
          </a:xfrm>
          <a:prstGeom prst="rect">
            <a:avLst/>
          </a:prstGeom>
          <a:ln>
            <a:noFill/>
          </a:ln>
        </p:spPr>
      </p:pic>
      <p:sp>
        <p:nvSpPr>
          <p:cNvPr id="94" name="TextShape 4"/>
          <p:cNvSpPr txBox="1"/>
          <p:nvPr/>
        </p:nvSpPr>
        <p:spPr>
          <a:xfrm>
            <a:off x="179280" y="296856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it-IT" sz="11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lang="it-I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title"/>
          </p:nvPr>
        </p:nvSpPr>
        <p:spPr>
          <a:xfrm>
            <a:off x="969938" y="483571"/>
            <a:ext cx="7559280" cy="504360"/>
          </a:xfrm>
        </p:spPr>
        <p:txBody>
          <a:bodyPr/>
          <a:lstStyle/>
          <a:p>
            <a:pPr algn="ctr"/>
            <a:r>
              <a:rPr lang="it-IT" dirty="0" smtClean="0"/>
              <a:t>Architecture:</a:t>
            </a:r>
            <a:endParaRPr lang="it-IT" dirty="0"/>
          </a:p>
        </p:txBody>
      </p:sp>
      <p:sp>
        <p:nvSpPr>
          <p:cNvPr id="7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kumimoji="0" lang="it-IT" sz="1400" b="0" i="0" u="none" strike="noStrike" kern="1200" cap="none" spc="-1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r>
              <a:rPr lang="it-IT" sz="11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10</a:t>
            </a:r>
            <a:endParaRPr lang="it-IT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572" y="1615731"/>
            <a:ext cx="8431329" cy="1921795"/>
          </a:xfrm>
          <a:prstGeom prst="rect">
            <a:avLst/>
          </a:prstGeom>
        </p:spPr>
      </p:pic>
      <p:grpSp>
        <p:nvGrpSpPr>
          <p:cNvPr id="19" name="Gruppo 18"/>
          <p:cNvGrpSpPr/>
          <p:nvPr/>
        </p:nvGrpSpPr>
        <p:grpSpPr>
          <a:xfrm>
            <a:off x="738909" y="2798618"/>
            <a:ext cx="8127759" cy="2807855"/>
            <a:chOff x="738909" y="2798618"/>
            <a:chExt cx="8127759" cy="2807855"/>
          </a:xfrm>
        </p:grpSpPr>
        <p:sp>
          <p:nvSpPr>
            <p:cNvPr id="4" name="Rettangolo 3"/>
            <p:cNvSpPr/>
            <p:nvPr/>
          </p:nvSpPr>
          <p:spPr>
            <a:xfrm>
              <a:off x="738909" y="4322618"/>
              <a:ext cx="2309091" cy="125614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Region Proposal Network</a:t>
              </a:r>
              <a:endParaRPr lang="it-IT" dirty="0">
                <a:solidFill>
                  <a:schemeClr val="tx1"/>
                </a:solidFill>
              </a:endParaRPr>
            </a:p>
          </p:txBody>
        </p:sp>
        <p:cxnSp>
          <p:nvCxnSpPr>
            <p:cNvPr id="11" name="Connettore 2 10"/>
            <p:cNvCxnSpPr>
              <a:endCxn id="4" idx="0"/>
            </p:cNvCxnSpPr>
            <p:nvPr/>
          </p:nvCxnSpPr>
          <p:spPr>
            <a:xfrm flipH="1">
              <a:off x="1893455" y="2798618"/>
              <a:ext cx="1551709" cy="152400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ttangolo 11"/>
            <p:cNvSpPr/>
            <p:nvPr/>
          </p:nvSpPr>
          <p:spPr>
            <a:xfrm>
              <a:off x="3846825" y="4350327"/>
              <a:ext cx="2309091" cy="125614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Region of Interest (</a:t>
              </a:r>
              <a:r>
                <a:rPr lang="en-US" dirty="0" err="1">
                  <a:solidFill>
                    <a:schemeClr val="tx1"/>
                  </a:solidFill>
                </a:rPr>
                <a:t>RoI</a:t>
              </a:r>
              <a:r>
                <a:rPr lang="en-US" dirty="0">
                  <a:solidFill>
                    <a:schemeClr val="tx1"/>
                  </a:solidFill>
                </a:rPr>
                <a:t>) Pooling</a:t>
              </a:r>
              <a:endParaRPr lang="it-IT" dirty="0">
                <a:solidFill>
                  <a:schemeClr val="tx1"/>
                </a:solidFill>
              </a:endParaRPr>
            </a:p>
          </p:txBody>
        </p:sp>
        <p:cxnSp>
          <p:nvCxnSpPr>
            <p:cNvPr id="13" name="Connettore 2 12"/>
            <p:cNvCxnSpPr>
              <a:endCxn id="12" idx="0"/>
            </p:cNvCxnSpPr>
            <p:nvPr/>
          </p:nvCxnSpPr>
          <p:spPr>
            <a:xfrm flipH="1">
              <a:off x="5001371" y="2798618"/>
              <a:ext cx="531212" cy="1551709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ttangolo 14"/>
            <p:cNvSpPr/>
            <p:nvPr/>
          </p:nvSpPr>
          <p:spPr>
            <a:xfrm>
              <a:off x="6557577" y="4341091"/>
              <a:ext cx="2309091" cy="1256146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>
                  <a:solidFill>
                    <a:schemeClr val="tx1"/>
                  </a:solidFill>
                </a:rPr>
                <a:t>R-CNN </a:t>
              </a:r>
              <a:r>
                <a:rPr lang="it-IT" dirty="0" err="1">
                  <a:solidFill>
                    <a:schemeClr val="tx1"/>
                  </a:solidFill>
                </a:rPr>
                <a:t>module</a:t>
              </a:r>
              <a:endParaRPr lang="it-IT" dirty="0">
                <a:solidFill>
                  <a:schemeClr val="tx1"/>
                </a:solidFill>
              </a:endParaRPr>
            </a:p>
          </p:txBody>
        </p:sp>
        <p:cxnSp>
          <p:nvCxnSpPr>
            <p:cNvPr id="16" name="Connettore 2 15"/>
            <p:cNvCxnSpPr>
              <a:endCxn id="15" idx="0"/>
            </p:cNvCxnSpPr>
            <p:nvPr/>
          </p:nvCxnSpPr>
          <p:spPr>
            <a:xfrm>
              <a:off x="7620000" y="2798618"/>
              <a:ext cx="92123" cy="154247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49994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95928" y="2469389"/>
            <a:ext cx="8007927" cy="504360"/>
          </a:xfrm>
        </p:spPr>
        <p:txBody>
          <a:bodyPr>
            <a:scene3d>
              <a:camera prst="perspectiveContrastingRightFacing"/>
              <a:lightRig rig="threePt" dir="t"/>
            </a:scene3d>
          </a:bodyPr>
          <a:lstStyle/>
          <a:p>
            <a:pPr algn="ctr"/>
            <a:r>
              <a:rPr lang="it-IT" sz="9600" b="1" dirty="0" smtClean="0">
                <a:ln w="0">
                  <a:solidFill>
                    <a:srgbClr val="00B0F0"/>
                  </a:solidFill>
                </a:ln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MY EXPERIMENT</a:t>
            </a:r>
            <a:endParaRPr lang="it-IT" sz="9600" b="1" dirty="0">
              <a:ln w="0">
                <a:solidFill>
                  <a:srgbClr val="00B0F0"/>
                </a:solidFill>
              </a:ln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kumimoji="0" lang="it-IT" sz="1400" b="0" i="0" u="none" strike="noStrike" kern="1200" cap="none" spc="-1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r>
              <a:rPr lang="it-IT" sz="11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11</a:t>
            </a:r>
            <a:endParaRPr lang="it-IT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54496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/>
          <p:cNvSpPr>
            <a:spLocks noGrp="1"/>
          </p:cNvSpPr>
          <p:nvPr>
            <p:ph type="subTitle"/>
          </p:nvPr>
        </p:nvSpPr>
        <p:spPr>
          <a:xfrm>
            <a:off x="618838" y="1789426"/>
            <a:ext cx="8377382" cy="4114440"/>
          </a:xfrm>
        </p:spPr>
        <p:txBody>
          <a:bodyPr anchor="t"/>
          <a:lstStyle/>
          <a:p>
            <a:r>
              <a:rPr lang="it-IT" sz="2000" dirty="0" err="1" smtClean="0"/>
              <a:t>Run</a:t>
            </a:r>
            <a:r>
              <a:rPr lang="it-IT" sz="2000" dirty="0" smtClean="0"/>
              <a:t> </a:t>
            </a:r>
            <a:r>
              <a:rPr lang="it-IT" sz="2000" dirty="0" err="1" smtClean="0"/>
              <a:t>Darknet</a:t>
            </a:r>
            <a:r>
              <a:rPr lang="it-IT" sz="2000" dirty="0" smtClean="0"/>
              <a:t> YOLO on Pascal VOC 2007 Test Set with </a:t>
            </a:r>
            <a:r>
              <a:rPr lang="it-IT" sz="2000" dirty="0" err="1" smtClean="0"/>
              <a:t>threshold</a:t>
            </a:r>
            <a:r>
              <a:rPr lang="it-IT" sz="2000" dirty="0" smtClean="0"/>
              <a:t>=0.8;</a:t>
            </a:r>
          </a:p>
          <a:p>
            <a:r>
              <a:rPr lang="it-IT" sz="2000" dirty="0" err="1" smtClean="0"/>
              <a:t>Run</a:t>
            </a:r>
            <a:r>
              <a:rPr lang="it-IT" sz="2000" dirty="0" smtClean="0"/>
              <a:t> Faster-RCNN on Pascal VOC 2007 Test Set with </a:t>
            </a:r>
            <a:r>
              <a:rPr lang="it-IT" sz="2000" dirty="0" err="1" smtClean="0"/>
              <a:t>threshold</a:t>
            </a:r>
            <a:r>
              <a:rPr lang="it-IT" sz="2000" dirty="0" smtClean="0"/>
              <a:t>=0.8;</a:t>
            </a:r>
          </a:p>
          <a:p>
            <a:r>
              <a:rPr lang="it-IT" sz="2000" dirty="0" err="1" smtClean="0"/>
              <a:t>Run</a:t>
            </a:r>
            <a:r>
              <a:rPr lang="it-IT" sz="2000" dirty="0" smtClean="0"/>
              <a:t> </a:t>
            </a:r>
            <a:r>
              <a:rPr lang="it-IT" sz="2000" dirty="0" err="1" smtClean="0"/>
              <a:t>Darknet</a:t>
            </a:r>
            <a:r>
              <a:rPr lang="it-IT" sz="2000" dirty="0" smtClean="0"/>
              <a:t> YOLO on Pascal VOC 2007 Test Set with </a:t>
            </a:r>
            <a:r>
              <a:rPr lang="it-IT" sz="2000" dirty="0" err="1" smtClean="0"/>
              <a:t>threshold</a:t>
            </a:r>
            <a:r>
              <a:rPr lang="it-IT" sz="2000" dirty="0" smtClean="0"/>
              <a:t>=0.2;</a:t>
            </a:r>
          </a:p>
          <a:p>
            <a:r>
              <a:rPr lang="it-IT" sz="2000" dirty="0" err="1" smtClean="0"/>
              <a:t>Run</a:t>
            </a:r>
            <a:r>
              <a:rPr lang="it-IT" sz="2000" dirty="0" smtClean="0"/>
              <a:t> Faster-RCNN on Pascal VOC 2007 Test Set with </a:t>
            </a:r>
            <a:r>
              <a:rPr lang="it-IT" sz="2000" dirty="0" err="1" smtClean="0"/>
              <a:t>threshold</a:t>
            </a:r>
            <a:r>
              <a:rPr lang="it-IT" sz="2000" dirty="0" smtClean="0"/>
              <a:t>=0.2;</a:t>
            </a:r>
          </a:p>
          <a:p>
            <a:r>
              <a:rPr lang="it-IT" sz="2000" dirty="0" err="1" smtClean="0"/>
              <a:t>Run</a:t>
            </a:r>
            <a:r>
              <a:rPr lang="it-IT" sz="2000" dirty="0" smtClean="0"/>
              <a:t> </a:t>
            </a:r>
            <a:r>
              <a:rPr lang="it-IT" sz="2000" dirty="0" err="1" smtClean="0"/>
              <a:t>Darknet</a:t>
            </a:r>
            <a:r>
              <a:rPr lang="it-IT" sz="2000" dirty="0" smtClean="0"/>
              <a:t> YOLO on COCO 2017 Test Set with </a:t>
            </a:r>
            <a:r>
              <a:rPr lang="it-IT" sz="2000" dirty="0" err="1" smtClean="0"/>
              <a:t>threshold</a:t>
            </a:r>
            <a:r>
              <a:rPr lang="it-IT" sz="2000" dirty="0" smtClean="0"/>
              <a:t>=0.8;</a:t>
            </a:r>
          </a:p>
          <a:p>
            <a:r>
              <a:rPr lang="it-IT" sz="2000" dirty="0" err="1" smtClean="0"/>
              <a:t>Run</a:t>
            </a:r>
            <a:r>
              <a:rPr lang="it-IT" sz="2000" dirty="0" smtClean="0"/>
              <a:t> Faster-RCNN on COCO 2017 Test Set with </a:t>
            </a:r>
            <a:r>
              <a:rPr lang="it-IT" sz="2000" dirty="0" err="1" smtClean="0"/>
              <a:t>threshold</a:t>
            </a:r>
            <a:r>
              <a:rPr lang="it-IT" sz="2000" dirty="0" smtClean="0"/>
              <a:t>=0.8;</a:t>
            </a:r>
          </a:p>
          <a:p>
            <a:r>
              <a:rPr lang="it-IT" sz="2000" dirty="0" err="1" smtClean="0"/>
              <a:t>Run</a:t>
            </a:r>
            <a:r>
              <a:rPr lang="it-IT" sz="2000" dirty="0" smtClean="0"/>
              <a:t> </a:t>
            </a:r>
            <a:r>
              <a:rPr lang="it-IT" sz="2000" dirty="0" err="1" smtClean="0"/>
              <a:t>Darknet</a:t>
            </a:r>
            <a:r>
              <a:rPr lang="it-IT" sz="2000" dirty="0" smtClean="0"/>
              <a:t> YOLO on COCO 2017 Test Set with </a:t>
            </a:r>
            <a:r>
              <a:rPr lang="it-IT" sz="2000" dirty="0" err="1" smtClean="0"/>
              <a:t>threshold</a:t>
            </a:r>
            <a:r>
              <a:rPr lang="it-IT" sz="2000" dirty="0" smtClean="0"/>
              <a:t>=0.2;</a:t>
            </a:r>
          </a:p>
          <a:p>
            <a:r>
              <a:rPr lang="it-IT" sz="2000" dirty="0" err="1" smtClean="0"/>
              <a:t>Run</a:t>
            </a:r>
            <a:r>
              <a:rPr lang="it-IT" sz="2000" dirty="0" smtClean="0"/>
              <a:t> Faster-RCNN on Pascal COCO 2017 Test Set with </a:t>
            </a:r>
            <a:r>
              <a:rPr lang="it-IT" sz="2000" dirty="0" err="1" smtClean="0"/>
              <a:t>threshold</a:t>
            </a:r>
            <a:r>
              <a:rPr lang="it-IT" sz="2000" dirty="0" smtClean="0"/>
              <a:t>=0.2.</a:t>
            </a:r>
          </a:p>
          <a:p>
            <a:pPr marL="0" indent="0">
              <a:buNone/>
            </a:pPr>
            <a:r>
              <a:rPr lang="it-IT" sz="2000" dirty="0" smtClean="0"/>
              <a:t>OSS: </a:t>
            </a:r>
            <a:r>
              <a:rPr lang="it-IT" sz="2000" dirty="0" err="1" smtClean="0"/>
              <a:t>Only</a:t>
            </a:r>
            <a:r>
              <a:rPr lang="it-IT" sz="2000" dirty="0" smtClean="0"/>
              <a:t> the first 1000 images for </a:t>
            </a:r>
            <a:r>
              <a:rPr lang="it-IT" sz="2000" dirty="0" err="1" smtClean="0"/>
              <a:t>both</a:t>
            </a:r>
            <a:r>
              <a:rPr lang="it-IT" sz="2000" dirty="0" smtClean="0"/>
              <a:t> the sets.</a:t>
            </a:r>
          </a:p>
          <a:p>
            <a:endParaRPr lang="it-IT" sz="2000" dirty="0" smtClean="0"/>
          </a:p>
          <a:p>
            <a:endParaRPr lang="it-IT" sz="2000" dirty="0"/>
          </a:p>
        </p:txBody>
      </p:sp>
      <p:sp>
        <p:nvSpPr>
          <p:cNvPr id="4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kumimoji="0" lang="it-IT" sz="1400" b="0" i="0" u="none" strike="noStrike" kern="1200" cap="none" spc="-1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r>
              <a:rPr lang="it-IT" sz="11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12</a:t>
            </a:r>
            <a:endParaRPr lang="it-IT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48226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smtClean="0"/>
              <a:t>DETECTION THRESHOLD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/>
          </p:nvPr>
        </p:nvSpPr>
        <p:spPr>
          <a:xfrm>
            <a:off x="1219320" y="2229701"/>
            <a:ext cx="7076655" cy="477221"/>
          </a:xfrm>
        </p:spPr>
        <p:txBody>
          <a:bodyPr anchor="t"/>
          <a:lstStyle/>
          <a:p>
            <a:pPr marL="0" indent="0">
              <a:buNone/>
            </a:pPr>
            <a:r>
              <a:rPr lang="it-IT" sz="3600" dirty="0" err="1" smtClean="0"/>
              <a:t>What</a:t>
            </a:r>
            <a:r>
              <a:rPr lang="it-IT" sz="3600" dirty="0" smtClean="0"/>
              <a:t> </a:t>
            </a:r>
            <a:r>
              <a:rPr lang="it-IT" sz="3600" dirty="0" err="1" smtClean="0"/>
              <a:t>is</a:t>
            </a:r>
            <a:r>
              <a:rPr lang="it-IT" sz="3600" dirty="0" smtClean="0"/>
              <a:t> </a:t>
            </a:r>
            <a:r>
              <a:rPr lang="it-IT" sz="3600" dirty="0" err="1" smtClean="0"/>
              <a:t>threshold</a:t>
            </a:r>
            <a:r>
              <a:rPr lang="it-IT" sz="3600" dirty="0" smtClean="0"/>
              <a:t>?</a:t>
            </a:r>
            <a:endParaRPr lang="it-IT" sz="3600" dirty="0"/>
          </a:p>
        </p:txBody>
      </p:sp>
      <p:sp>
        <p:nvSpPr>
          <p:cNvPr id="4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kumimoji="0" lang="it-IT" sz="1400" b="0" i="0" u="none" strike="noStrike" kern="1200" cap="none" spc="-1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r>
              <a:rPr lang="it-IT" sz="11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13</a:t>
            </a:r>
            <a:endParaRPr lang="it-IT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ottotitolo 2"/>
          <p:cNvSpPr txBox="1">
            <a:spLocks/>
          </p:cNvSpPr>
          <p:nvPr/>
        </p:nvSpPr>
        <p:spPr>
          <a:xfrm>
            <a:off x="1219320" y="3628156"/>
            <a:ext cx="7076655" cy="1120029"/>
          </a:xfrm>
          <a:prstGeom prst="rect">
            <a:avLst/>
          </a:prstGeom>
        </p:spPr>
        <p:txBody>
          <a:bodyPr lIns="0" tIns="0" rIns="0" bIns="0" anchor="t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3600" dirty="0" smtClean="0">
                <a:latin typeface="+mn-lt"/>
              </a:rPr>
              <a:t>How </a:t>
            </a:r>
            <a:r>
              <a:rPr lang="it-IT" sz="3600" dirty="0" err="1" smtClean="0">
                <a:latin typeface="+mn-lt"/>
              </a:rPr>
              <a:t>does</a:t>
            </a:r>
            <a:r>
              <a:rPr lang="it-IT" sz="3600" dirty="0" smtClean="0">
                <a:latin typeface="+mn-lt"/>
              </a:rPr>
              <a:t> </a:t>
            </a:r>
            <a:r>
              <a:rPr lang="it-IT" sz="3600" dirty="0" err="1" smtClean="0">
                <a:latin typeface="+mn-lt"/>
              </a:rPr>
              <a:t>it</a:t>
            </a:r>
            <a:r>
              <a:rPr lang="it-IT" sz="3600" dirty="0" smtClean="0">
                <a:latin typeface="+mn-lt"/>
              </a:rPr>
              <a:t> </a:t>
            </a:r>
            <a:r>
              <a:rPr lang="it-IT" sz="3600" dirty="0" err="1" smtClean="0">
                <a:latin typeface="+mn-lt"/>
              </a:rPr>
              <a:t>affect</a:t>
            </a:r>
            <a:r>
              <a:rPr lang="it-IT" sz="3600" dirty="0" smtClean="0">
                <a:latin typeface="+mn-lt"/>
              </a:rPr>
              <a:t> the output? </a:t>
            </a:r>
            <a:endParaRPr lang="it-IT" sz="36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04262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16000" y="409680"/>
            <a:ext cx="7559280" cy="1262102"/>
          </a:xfrm>
        </p:spPr>
        <p:txBody>
          <a:bodyPr/>
          <a:lstStyle/>
          <a:p>
            <a:pPr algn="ctr"/>
            <a:r>
              <a:rPr lang="it-IT" dirty="0" err="1" smtClean="0"/>
              <a:t>Running</a:t>
            </a:r>
            <a:r>
              <a:rPr lang="it-IT" dirty="0" smtClean="0"/>
              <a:t> </a:t>
            </a:r>
            <a:r>
              <a:rPr lang="it-IT" dirty="0" err="1" smtClean="0"/>
              <a:t>both</a:t>
            </a:r>
            <a:r>
              <a:rPr lang="it-IT" dirty="0" smtClean="0"/>
              <a:t> the </a:t>
            </a:r>
            <a:r>
              <a:rPr lang="it-IT" dirty="0" err="1" smtClean="0"/>
              <a:t>nets</a:t>
            </a:r>
            <a:r>
              <a:rPr lang="it-IT" dirty="0" smtClean="0"/>
              <a:t> on Pascal VOC 2007 Test Set:</a:t>
            </a:r>
            <a:endParaRPr lang="it-IT" dirty="0"/>
          </a:p>
        </p:txBody>
      </p:sp>
      <p:sp>
        <p:nvSpPr>
          <p:cNvPr id="4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r>
              <a:rPr lang="it-IT" sz="11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14</a:t>
            </a:r>
            <a:endParaRPr lang="it-IT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 rotWithShape="1">
          <a:blip r:embed="rId2"/>
          <a:srcRect l="7585" t="42994" r="24194" b="31672"/>
          <a:stretch/>
        </p:blipFill>
        <p:spPr>
          <a:xfrm>
            <a:off x="614170" y="2604654"/>
            <a:ext cx="8312656" cy="173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24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60529" y="949957"/>
            <a:ext cx="7559280" cy="504360"/>
          </a:xfrm>
        </p:spPr>
        <p:txBody>
          <a:bodyPr/>
          <a:lstStyle/>
          <a:p>
            <a:pPr algn="ctr"/>
            <a:r>
              <a:rPr lang="it-IT" dirty="0" smtClean="0"/>
              <a:t>PRECISION OF THE NETS:</a:t>
            </a:r>
            <a:endParaRPr lang="it-IT" dirty="0"/>
          </a:p>
        </p:txBody>
      </p:sp>
      <p:sp>
        <p:nvSpPr>
          <p:cNvPr id="4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r>
              <a:rPr lang="it-IT" sz="11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15</a:t>
            </a:r>
            <a:endParaRPr lang="it-IT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 rotWithShape="1">
          <a:blip r:embed="rId2"/>
          <a:srcRect l="7019" t="32288" r="49303" b="58144"/>
          <a:stretch/>
        </p:blipFill>
        <p:spPr>
          <a:xfrm>
            <a:off x="805059" y="2863272"/>
            <a:ext cx="7870221" cy="969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048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16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 rotWithShape="1">
          <a:blip r:embed="rId2"/>
          <a:srcRect l="7019" t="41612" r="49303" b="28161"/>
          <a:stretch/>
        </p:blipFill>
        <p:spPr>
          <a:xfrm>
            <a:off x="768114" y="2214633"/>
            <a:ext cx="7870221" cy="3063824"/>
          </a:xfrm>
          <a:prstGeom prst="rect">
            <a:avLst/>
          </a:prstGeom>
        </p:spPr>
      </p:pic>
      <p:sp>
        <p:nvSpPr>
          <p:cNvPr id="7" name="Titolo 1"/>
          <p:cNvSpPr>
            <a:spLocks noGrp="1"/>
          </p:cNvSpPr>
          <p:nvPr>
            <p:ph type="title"/>
          </p:nvPr>
        </p:nvSpPr>
        <p:spPr>
          <a:xfrm>
            <a:off x="960529" y="949957"/>
            <a:ext cx="7559280" cy="504360"/>
          </a:xfrm>
        </p:spPr>
        <p:txBody>
          <a:bodyPr/>
          <a:lstStyle/>
          <a:p>
            <a:pPr algn="ctr"/>
            <a:r>
              <a:rPr lang="it-IT" dirty="0" err="1" smtClean="0"/>
              <a:t>Results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99324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Comparing</a:t>
            </a:r>
            <a:r>
              <a:rPr lang="it-IT" dirty="0" smtClean="0"/>
              <a:t> some </a:t>
            </a:r>
            <a:r>
              <a:rPr lang="it-IT" dirty="0" err="1" smtClean="0"/>
              <a:t>outputs</a:t>
            </a:r>
            <a:r>
              <a:rPr lang="it-IT" dirty="0" smtClean="0"/>
              <a:t>: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/>
          </p:nvPr>
        </p:nvSpPr>
        <p:spPr>
          <a:xfrm>
            <a:off x="1309963" y="1900262"/>
            <a:ext cx="6319273" cy="3743156"/>
          </a:xfrm>
        </p:spPr>
        <p:txBody>
          <a:bodyPr anchor="t"/>
          <a:lstStyle/>
          <a:p>
            <a:pPr marL="0" indent="0">
              <a:buNone/>
            </a:pPr>
            <a:r>
              <a:rPr lang="it-IT" sz="3600" dirty="0" err="1" smtClean="0"/>
              <a:t>Detection</a:t>
            </a:r>
            <a:r>
              <a:rPr lang="it-IT" sz="3600" dirty="0" smtClean="0"/>
              <a:t> of </a:t>
            </a:r>
            <a:r>
              <a:rPr lang="it-IT" sz="3600" dirty="0" err="1" smtClean="0"/>
              <a:t>both</a:t>
            </a:r>
            <a:r>
              <a:rPr lang="it-IT" sz="3600" dirty="0" smtClean="0"/>
              <a:t> the </a:t>
            </a:r>
            <a:r>
              <a:rPr lang="it-IT" sz="3600" dirty="0" err="1" smtClean="0"/>
              <a:t>nets</a:t>
            </a:r>
            <a:r>
              <a:rPr lang="it-IT" sz="3600" dirty="0" smtClean="0"/>
              <a:t> on:</a:t>
            </a:r>
          </a:p>
          <a:p>
            <a:r>
              <a:rPr lang="it-IT" sz="3600" dirty="0" smtClean="0"/>
              <a:t>Images 000001.jpg and 000004.jpg of Pascal VOC 2007 Test Set;</a:t>
            </a:r>
          </a:p>
          <a:p>
            <a:r>
              <a:rPr lang="it-IT" sz="3600" dirty="0" smtClean="0"/>
              <a:t>Images 000000000001.jpg and 000000000016.jpg of COCO 2017 Test Set.</a:t>
            </a:r>
            <a:endParaRPr lang="it-IT" sz="3600" dirty="0"/>
          </a:p>
        </p:txBody>
      </p:sp>
      <p:sp>
        <p:nvSpPr>
          <p:cNvPr id="4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17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79508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smtClean="0"/>
              <a:t>000001.jpg</a:t>
            </a:r>
            <a:endParaRPr lang="it-IT" dirty="0"/>
          </a:p>
        </p:txBody>
      </p:sp>
      <p:sp>
        <p:nvSpPr>
          <p:cNvPr id="4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18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01" y="1066223"/>
            <a:ext cx="3362325" cy="4438650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20" t="11168" r="55151" b="6767"/>
          <a:stretch/>
        </p:blipFill>
        <p:spPr>
          <a:xfrm>
            <a:off x="5172361" y="1066223"/>
            <a:ext cx="3398982" cy="4438650"/>
          </a:xfrm>
          <a:prstGeom prst="rect">
            <a:avLst/>
          </a:prstGeom>
        </p:spPr>
      </p:pic>
      <p:sp>
        <p:nvSpPr>
          <p:cNvPr id="8" name="Rettangolo 7"/>
          <p:cNvSpPr/>
          <p:nvPr/>
        </p:nvSpPr>
        <p:spPr>
          <a:xfrm>
            <a:off x="646401" y="5597236"/>
            <a:ext cx="3362325" cy="3879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 smtClean="0">
                <a:solidFill>
                  <a:schemeClr val="tx1"/>
                </a:solidFill>
              </a:rPr>
              <a:t>person</a:t>
            </a:r>
            <a:r>
              <a:rPr lang="it-IT" dirty="0" smtClean="0">
                <a:solidFill>
                  <a:schemeClr val="tx1"/>
                </a:solidFill>
              </a:rPr>
              <a:t>: 92%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9" name="Rettangolo 8"/>
          <p:cNvSpPr/>
          <p:nvPr/>
        </p:nvSpPr>
        <p:spPr>
          <a:xfrm>
            <a:off x="5172361" y="5597236"/>
            <a:ext cx="3362325" cy="3879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 smtClean="0">
                <a:solidFill>
                  <a:schemeClr val="tx1"/>
                </a:solidFill>
              </a:rPr>
              <a:t>person</a:t>
            </a:r>
            <a:r>
              <a:rPr lang="it-IT" dirty="0" smtClean="0">
                <a:solidFill>
                  <a:schemeClr val="tx1"/>
                </a:solidFill>
              </a:rPr>
              <a:t>: 98.8%</a:t>
            </a:r>
            <a:endParaRPr lang="it-IT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1454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smtClean="0"/>
              <a:t>000004.jpg</a:t>
            </a:r>
            <a:endParaRPr lang="it-IT" dirty="0"/>
          </a:p>
        </p:txBody>
      </p:sp>
      <p:sp>
        <p:nvSpPr>
          <p:cNvPr id="4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19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646401" y="4174836"/>
            <a:ext cx="3362325" cy="18103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chemeClr val="tx1"/>
                </a:solidFill>
              </a:rPr>
              <a:t>car: 85%</a:t>
            </a:r>
          </a:p>
          <a:p>
            <a:pPr algn="ctr"/>
            <a:r>
              <a:rPr lang="it-IT" dirty="0" smtClean="0">
                <a:solidFill>
                  <a:schemeClr val="tx1"/>
                </a:solidFill>
              </a:rPr>
              <a:t>car: 88%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9" name="Rettangolo 8"/>
          <p:cNvSpPr/>
          <p:nvPr/>
        </p:nvSpPr>
        <p:spPr>
          <a:xfrm>
            <a:off x="5172361" y="4174836"/>
            <a:ext cx="3362325" cy="18103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>
                <a:solidFill>
                  <a:schemeClr val="tx1"/>
                </a:solidFill>
              </a:rPr>
              <a:t>car: 99.6%</a:t>
            </a:r>
          </a:p>
          <a:p>
            <a:pPr algn="ctr"/>
            <a:r>
              <a:rPr lang="fr-FR" dirty="0" smtClean="0">
                <a:solidFill>
                  <a:schemeClr val="tx1"/>
                </a:solidFill>
              </a:rPr>
              <a:t>car: 99.5%</a:t>
            </a:r>
          </a:p>
          <a:p>
            <a:pPr algn="ctr"/>
            <a:r>
              <a:rPr lang="fr-FR" dirty="0" smtClean="0">
                <a:solidFill>
                  <a:schemeClr val="tx1"/>
                </a:solidFill>
              </a:rPr>
              <a:t>car: 96.5%</a:t>
            </a:r>
          </a:p>
          <a:p>
            <a:pPr algn="ctr"/>
            <a:r>
              <a:rPr lang="fr-FR" dirty="0" smtClean="0">
                <a:solidFill>
                  <a:schemeClr val="tx1"/>
                </a:solidFill>
              </a:rPr>
              <a:t>car: 93.5%</a:t>
            </a:r>
          </a:p>
          <a:p>
            <a:pPr algn="ctr"/>
            <a:r>
              <a:rPr lang="fr-FR" dirty="0" smtClean="0">
                <a:solidFill>
                  <a:schemeClr val="tx1"/>
                </a:solidFill>
              </a:rPr>
              <a:t>car: 88.8%</a:t>
            </a:r>
            <a:endParaRPr lang="it-IT" dirty="0">
              <a:solidFill>
                <a:schemeClr val="tx1"/>
              </a:solidFill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867" y="1366982"/>
            <a:ext cx="3431859" cy="2674053"/>
          </a:xfrm>
          <a:prstGeom prst="rect">
            <a:avLst/>
          </a:prstGeom>
        </p:spPr>
      </p:pic>
      <p:pic>
        <p:nvPicPr>
          <p:cNvPr id="10" name="Immagine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11" t="16690" r="4612" b="15762"/>
          <a:stretch/>
        </p:blipFill>
        <p:spPr>
          <a:xfrm>
            <a:off x="5078691" y="1366982"/>
            <a:ext cx="3549664" cy="2674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063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it-IT" sz="11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lang="it-I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6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fld id="{586038B2-0915-455E-B1C4-C2CEDD769EF3}" type="slidenum">
              <a:rPr lang="it-IT" sz="11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2</a:t>
            </a:fld>
            <a:endParaRPr lang="it-I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7" name="TextShape 3"/>
          <p:cNvSpPr txBox="1"/>
          <p:nvPr/>
        </p:nvSpPr>
        <p:spPr>
          <a:xfrm>
            <a:off x="1116000" y="404640"/>
            <a:ext cx="7416360" cy="50940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ctr">
              <a:lnSpc>
                <a:spcPct val="100000"/>
              </a:lnSpc>
            </a:pPr>
            <a:r>
              <a:rPr lang="it-IT" sz="2400" b="1" strike="noStrike" spc="-1" dirty="0" smtClean="0">
                <a:solidFill>
                  <a:srgbClr val="822433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PURPOSE OF THE PROJECT</a:t>
            </a:r>
            <a:endParaRPr lang="it-IT" sz="900" b="0" strike="noStrike" spc="-1" dirty="0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CustomShape 4"/>
          <p:cNvSpPr/>
          <p:nvPr/>
        </p:nvSpPr>
        <p:spPr>
          <a:xfrm>
            <a:off x="1954080" y="630360"/>
            <a:ext cx="183960" cy="228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" name="TextShape 5"/>
          <p:cNvSpPr txBox="1"/>
          <p:nvPr/>
        </p:nvSpPr>
        <p:spPr>
          <a:xfrm>
            <a:off x="1008000" y="1165680"/>
            <a:ext cx="763200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ctr"/>
            <a:r>
              <a:rPr lang="it-IT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Compare </a:t>
            </a:r>
            <a:r>
              <a:rPr lang="it-IT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two</a:t>
            </a:r>
            <a:r>
              <a:rPr lang="it-IT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it-IT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different</a:t>
            </a:r>
            <a:r>
              <a:rPr lang="it-IT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it-IT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types</a:t>
            </a:r>
            <a:r>
              <a:rPr lang="it-IT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of </a:t>
            </a:r>
            <a:r>
              <a:rPr lang="it-IT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Neural</a:t>
            </a:r>
            <a:r>
              <a:rPr lang="it-IT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Networks on image </a:t>
            </a:r>
            <a:r>
              <a:rPr lang="it-IT" sz="1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detection</a:t>
            </a:r>
            <a:r>
              <a:rPr lang="it-IT" sz="1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</p:txBody>
      </p:sp>
      <p:pic>
        <p:nvPicPr>
          <p:cNvPr id="100" name="Immagine 99"/>
          <p:cNvPicPr/>
          <p:nvPr/>
        </p:nvPicPr>
        <p:blipFill>
          <a:blip r:embed="rId3"/>
          <a:stretch/>
        </p:blipFill>
        <p:spPr>
          <a:xfrm>
            <a:off x="2899260" y="2605018"/>
            <a:ext cx="3849480" cy="3250440"/>
          </a:xfrm>
          <a:prstGeom prst="rect">
            <a:avLst/>
          </a:prstGeom>
          <a:ln>
            <a:noFill/>
          </a:ln>
        </p:spPr>
      </p:pic>
      <p:sp>
        <p:nvSpPr>
          <p:cNvPr id="101" name="TextShape 6"/>
          <p:cNvSpPr txBox="1"/>
          <p:nvPr/>
        </p:nvSpPr>
        <p:spPr>
          <a:xfrm>
            <a:off x="1440077" y="1877580"/>
            <a:ext cx="6512431" cy="570420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90000" tIns="45000" rIns="90000" bIns="45000"/>
          <a:lstStyle/>
          <a:p>
            <a:pPr algn="ctr"/>
            <a:r>
              <a:rPr lang="it-IT" sz="3200" strike="noStrike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Fill>
                  <a:solidFill>
                    <a:srgbClr val="FFFFFF"/>
                  </a:solidFill>
                </a:uFill>
                <a:latin typeface="Arial"/>
              </a:rPr>
              <a:t>Darknet</a:t>
            </a:r>
            <a:r>
              <a:rPr lang="it-IT" sz="3200" strike="noStrike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it-IT" sz="3200" strike="noStrike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Fill>
                  <a:solidFill>
                    <a:srgbClr val="FFFFFF"/>
                  </a:solidFill>
                </a:uFill>
                <a:latin typeface="Arial"/>
              </a:rPr>
              <a:t>YOLO Vs. Faster-RCNN</a:t>
            </a:r>
            <a:endParaRPr lang="it-IT" sz="3200" strike="noStrike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" grpId="0"/>
      <p:bldP spid="10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smtClean="0"/>
              <a:t>000000000001.jpg</a:t>
            </a:r>
            <a:endParaRPr lang="it-IT" dirty="0"/>
          </a:p>
        </p:txBody>
      </p:sp>
      <p:sp>
        <p:nvSpPr>
          <p:cNvPr id="4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100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20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752115" y="4893984"/>
            <a:ext cx="3362325" cy="70196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chemeClr val="tx1"/>
                </a:solidFill>
              </a:rPr>
              <a:t>car: 90%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9" name="Rettangolo 8"/>
          <p:cNvSpPr/>
          <p:nvPr/>
        </p:nvSpPr>
        <p:spPr>
          <a:xfrm>
            <a:off x="5198683" y="4893984"/>
            <a:ext cx="3362325" cy="7019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>
              <a:solidFill>
                <a:schemeClr val="tx1"/>
              </a:solidFill>
            </a:endParaRP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01" y="1366982"/>
            <a:ext cx="3830012" cy="2872509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5640" y="1366982"/>
            <a:ext cx="3968413" cy="297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944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smtClean="0"/>
              <a:t>000000000016.jpg</a:t>
            </a:r>
            <a:endParaRPr lang="it-IT" dirty="0"/>
          </a:p>
        </p:txBody>
      </p:sp>
      <p:sp>
        <p:nvSpPr>
          <p:cNvPr id="4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21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646401" y="5366326"/>
            <a:ext cx="3362325" cy="6188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 smtClean="0">
                <a:solidFill>
                  <a:schemeClr val="tx1"/>
                </a:solidFill>
              </a:rPr>
              <a:t>person</a:t>
            </a:r>
            <a:r>
              <a:rPr lang="it-IT" dirty="0" smtClean="0">
                <a:solidFill>
                  <a:schemeClr val="tx1"/>
                </a:solidFill>
              </a:rPr>
              <a:t>: 94%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9" name="Rettangolo 8"/>
          <p:cNvSpPr/>
          <p:nvPr/>
        </p:nvSpPr>
        <p:spPr>
          <a:xfrm>
            <a:off x="5172361" y="5366326"/>
            <a:ext cx="3362325" cy="6188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 smtClean="0">
                <a:solidFill>
                  <a:schemeClr val="tx1"/>
                </a:solidFill>
              </a:rPr>
              <a:t>person</a:t>
            </a:r>
            <a:r>
              <a:rPr lang="it-IT" dirty="0" smtClean="0">
                <a:solidFill>
                  <a:schemeClr val="tx1"/>
                </a:solidFill>
              </a:rPr>
              <a:t>: 98.9%</a:t>
            </a:r>
            <a:endParaRPr lang="it-IT" dirty="0">
              <a:solidFill>
                <a:schemeClr val="tx1"/>
              </a:solidFill>
            </a:endParaRP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53" t="8294" r="39798" b="9281"/>
          <a:stretch/>
        </p:blipFill>
        <p:spPr>
          <a:xfrm>
            <a:off x="5320146" y="1075517"/>
            <a:ext cx="3084948" cy="4104321"/>
          </a:xfrm>
          <a:prstGeom prst="rect">
            <a:avLst/>
          </a:prstGeom>
        </p:spPr>
      </p:pic>
      <p:pic>
        <p:nvPicPr>
          <p:cNvPr id="7" name="Immagin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443" y="1075516"/>
            <a:ext cx="3078240" cy="4104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79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sz="3600" dirty="0" err="1" smtClean="0"/>
              <a:t>Darknet</a:t>
            </a:r>
            <a:r>
              <a:rPr lang="it-IT" sz="3600" dirty="0" smtClean="0"/>
              <a:t> YOLO (</a:t>
            </a:r>
            <a:r>
              <a:rPr lang="it-IT" sz="3600" dirty="0" err="1" smtClean="0"/>
              <a:t>Threshold</a:t>
            </a:r>
            <a:r>
              <a:rPr lang="it-IT" sz="3600" dirty="0" smtClean="0"/>
              <a:t>=0,2)</a:t>
            </a:r>
            <a:endParaRPr lang="it-IT" sz="3600" dirty="0"/>
          </a:p>
        </p:txBody>
      </p:sp>
      <p:sp>
        <p:nvSpPr>
          <p:cNvPr id="4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22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493154" y="5089236"/>
            <a:ext cx="3362325" cy="8959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chemeClr val="tx1"/>
                </a:solidFill>
              </a:rPr>
              <a:t>000001.jpg</a:t>
            </a:r>
          </a:p>
          <a:p>
            <a:pPr algn="ctr"/>
            <a:r>
              <a:rPr lang="it-IT" dirty="0" err="1" smtClean="0">
                <a:solidFill>
                  <a:schemeClr val="tx1"/>
                </a:solidFill>
              </a:rPr>
              <a:t>person</a:t>
            </a:r>
            <a:r>
              <a:rPr lang="it-IT" dirty="0" smtClean="0">
                <a:solidFill>
                  <a:schemeClr val="tx1"/>
                </a:solidFill>
              </a:rPr>
              <a:t>: 92%, dog: 28%</a:t>
            </a:r>
            <a:endParaRPr lang="it-IT" dirty="0">
              <a:solidFill>
                <a:schemeClr val="tx1"/>
              </a:solidFill>
            </a:endParaRPr>
          </a:p>
        </p:txBody>
      </p:sp>
      <p:sp>
        <p:nvSpPr>
          <p:cNvPr id="9" name="Rettangolo 8"/>
          <p:cNvSpPr/>
          <p:nvPr/>
        </p:nvSpPr>
        <p:spPr>
          <a:xfrm>
            <a:off x="4171831" y="4913746"/>
            <a:ext cx="4695078" cy="107141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chemeClr val="tx1"/>
                </a:solidFill>
              </a:rPr>
              <a:t>000004.jpg</a:t>
            </a:r>
          </a:p>
          <a:p>
            <a:pPr algn="ctr"/>
            <a:r>
              <a:rPr lang="fr-FR" dirty="0" smtClean="0">
                <a:solidFill>
                  <a:schemeClr val="tx1"/>
                </a:solidFill>
              </a:rPr>
              <a:t>car: 80%, car: 48%, car: 54%, car: 78%, </a:t>
            </a:r>
          </a:p>
          <a:p>
            <a:pPr algn="ctr"/>
            <a:r>
              <a:rPr lang="fr-FR" dirty="0" smtClean="0">
                <a:solidFill>
                  <a:schemeClr val="tx1"/>
                </a:solidFill>
              </a:rPr>
              <a:t>car: 76%, car: 85%, car: 88%</a:t>
            </a:r>
            <a:endParaRPr lang="it-IT" dirty="0">
              <a:solidFill>
                <a:schemeClr val="tx1"/>
              </a:solidFill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01" y="865221"/>
            <a:ext cx="2892726" cy="4097345"/>
          </a:xfrm>
          <a:prstGeom prst="rect">
            <a:avLst/>
          </a:prstGeom>
        </p:spPr>
      </p:pic>
      <p:pic>
        <p:nvPicPr>
          <p:cNvPr id="10" name="Immagin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1830" y="914040"/>
            <a:ext cx="4762500" cy="386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515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78692" y="936614"/>
            <a:ext cx="8765308" cy="504360"/>
          </a:xfrm>
        </p:spPr>
        <p:txBody>
          <a:bodyPr/>
          <a:lstStyle/>
          <a:p>
            <a:pPr algn="ctr"/>
            <a:r>
              <a:rPr lang="it-IT" dirty="0" err="1" smtClean="0"/>
              <a:t>Darknet</a:t>
            </a:r>
            <a:r>
              <a:rPr lang="it-IT" dirty="0" smtClean="0"/>
              <a:t> YOLO Vs. Faster-RCNN</a:t>
            </a:r>
            <a:br>
              <a:rPr lang="it-IT" dirty="0" smtClean="0"/>
            </a:br>
            <a:r>
              <a:rPr lang="it-IT" dirty="0" smtClean="0"/>
              <a:t>Use of Hardware </a:t>
            </a:r>
            <a:r>
              <a:rPr lang="it-IT" dirty="0" err="1" smtClean="0"/>
              <a:t>Resources</a:t>
            </a:r>
            <a:r>
              <a:rPr lang="it-IT" dirty="0" smtClean="0"/>
              <a:t>:</a:t>
            </a:r>
            <a:endParaRPr lang="it-IT" dirty="0"/>
          </a:p>
        </p:txBody>
      </p:sp>
      <p:sp>
        <p:nvSpPr>
          <p:cNvPr id="4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23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Rettangolo 7"/>
          <p:cNvSpPr/>
          <p:nvPr/>
        </p:nvSpPr>
        <p:spPr>
          <a:xfrm>
            <a:off x="424922" y="4932875"/>
            <a:ext cx="4196063" cy="8959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err="1" smtClean="0">
                <a:solidFill>
                  <a:schemeClr val="tx1"/>
                </a:solidFill>
              </a:rPr>
              <a:t>Darknet</a:t>
            </a:r>
            <a:r>
              <a:rPr lang="it-IT" dirty="0" smtClean="0">
                <a:solidFill>
                  <a:schemeClr val="tx1"/>
                </a:solidFill>
              </a:rPr>
              <a:t> YOLO use of GPU</a:t>
            </a:r>
          </a:p>
        </p:txBody>
      </p:sp>
      <p:sp>
        <p:nvSpPr>
          <p:cNvPr id="9" name="Rettangolo 8"/>
          <p:cNvSpPr/>
          <p:nvPr/>
        </p:nvSpPr>
        <p:spPr>
          <a:xfrm>
            <a:off x="4571577" y="4932875"/>
            <a:ext cx="4196063" cy="89592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>
                <a:solidFill>
                  <a:schemeClr val="tx1"/>
                </a:solidFill>
              </a:rPr>
              <a:t>Faster-RCNN use of GPU</a:t>
            </a:r>
          </a:p>
        </p:txBody>
      </p:sp>
      <p:grpSp>
        <p:nvGrpSpPr>
          <p:cNvPr id="12" name="Gruppo 11"/>
          <p:cNvGrpSpPr/>
          <p:nvPr/>
        </p:nvGrpSpPr>
        <p:grpSpPr>
          <a:xfrm>
            <a:off x="424922" y="2170842"/>
            <a:ext cx="4196063" cy="2364212"/>
            <a:chOff x="424922" y="2170842"/>
            <a:chExt cx="4196063" cy="2364212"/>
          </a:xfrm>
        </p:grpSpPr>
        <p:pic>
          <p:nvPicPr>
            <p:cNvPr id="6" name="Immagin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4922" y="2170842"/>
              <a:ext cx="4196063" cy="2364212"/>
            </a:xfrm>
            <a:prstGeom prst="rect">
              <a:avLst/>
            </a:prstGeom>
          </p:spPr>
        </p:pic>
        <p:sp>
          <p:nvSpPr>
            <p:cNvPr id="10" name="Rettangolo 9"/>
            <p:cNvSpPr/>
            <p:nvPr/>
          </p:nvSpPr>
          <p:spPr>
            <a:xfrm>
              <a:off x="2142835" y="3435926"/>
              <a:ext cx="1108365" cy="193964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 smtClean="0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Gruppo 12"/>
          <p:cNvGrpSpPr/>
          <p:nvPr/>
        </p:nvGrpSpPr>
        <p:grpSpPr>
          <a:xfrm>
            <a:off x="4675612" y="2170842"/>
            <a:ext cx="4092028" cy="2364212"/>
            <a:chOff x="4675612" y="2170842"/>
            <a:chExt cx="4092028" cy="2364212"/>
          </a:xfrm>
        </p:grpSpPr>
        <p:pic>
          <p:nvPicPr>
            <p:cNvPr id="7" name="Immagine 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75612" y="2170842"/>
              <a:ext cx="4092028" cy="2364212"/>
            </a:xfrm>
            <a:prstGeom prst="rect">
              <a:avLst/>
            </a:prstGeom>
          </p:spPr>
        </p:pic>
        <p:sp>
          <p:nvSpPr>
            <p:cNvPr id="11" name="Rettangolo 10"/>
            <p:cNvSpPr/>
            <p:nvPr/>
          </p:nvSpPr>
          <p:spPr>
            <a:xfrm>
              <a:off x="6338898" y="3359042"/>
              <a:ext cx="1108365" cy="193964"/>
            </a:xfrm>
            <a:prstGeom prst="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dirty="0" smtClean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1365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24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7" name="Titolo 1"/>
          <p:cNvSpPr txBox="1">
            <a:spLocks/>
          </p:cNvSpPr>
          <p:nvPr/>
        </p:nvSpPr>
        <p:spPr>
          <a:xfrm>
            <a:off x="378692" y="936614"/>
            <a:ext cx="8765308" cy="504360"/>
          </a:xfrm>
          <a:prstGeom prst="rect">
            <a:avLst/>
          </a:prstGeom>
        </p:spPr>
        <p:txBody>
          <a:bodyPr lIns="0" tIns="0" rIns="0" b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t-IT" dirty="0" err="1" smtClean="0"/>
              <a:t>Darknet</a:t>
            </a:r>
            <a:r>
              <a:rPr lang="it-IT" dirty="0" smtClean="0"/>
              <a:t> YOLO Vs. Faster-RCNN</a:t>
            </a:r>
            <a:br>
              <a:rPr lang="it-IT" dirty="0" smtClean="0"/>
            </a:br>
            <a:r>
              <a:rPr lang="it-IT" dirty="0" smtClean="0"/>
              <a:t>Time:</a:t>
            </a:r>
            <a:endParaRPr lang="it-IT" dirty="0"/>
          </a:p>
        </p:txBody>
      </p:sp>
      <p:grpSp>
        <p:nvGrpSpPr>
          <p:cNvPr id="26" name="Gruppo 25"/>
          <p:cNvGrpSpPr/>
          <p:nvPr/>
        </p:nvGrpSpPr>
        <p:grpSpPr>
          <a:xfrm>
            <a:off x="369455" y="2806280"/>
            <a:ext cx="8423556" cy="2464222"/>
            <a:chOff x="369455" y="2806280"/>
            <a:chExt cx="8423556" cy="2464222"/>
          </a:xfrm>
        </p:grpSpPr>
        <p:sp>
          <p:nvSpPr>
            <p:cNvPr id="8" name="Rettangolo 7"/>
            <p:cNvSpPr/>
            <p:nvPr/>
          </p:nvSpPr>
          <p:spPr>
            <a:xfrm>
              <a:off x="369456" y="3389744"/>
              <a:ext cx="1671781" cy="9298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err="1" smtClean="0">
                  <a:solidFill>
                    <a:schemeClr val="tx1"/>
                  </a:solidFill>
                </a:rPr>
                <a:t>Darknet</a:t>
              </a:r>
              <a:r>
                <a:rPr lang="it-IT" dirty="0" smtClean="0">
                  <a:solidFill>
                    <a:schemeClr val="tx1"/>
                  </a:solidFill>
                </a:rPr>
                <a:t> YOLO</a:t>
              </a:r>
              <a:endParaRPr lang="it-IT" dirty="0">
                <a:solidFill>
                  <a:schemeClr val="tx1"/>
                </a:solidFill>
              </a:endParaRPr>
            </a:p>
          </p:txBody>
        </p:sp>
        <p:sp>
          <p:nvSpPr>
            <p:cNvPr id="9" name="Rettangolo 8"/>
            <p:cNvSpPr/>
            <p:nvPr/>
          </p:nvSpPr>
          <p:spPr>
            <a:xfrm>
              <a:off x="369455" y="4322617"/>
              <a:ext cx="1671781" cy="92982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tx1"/>
                  </a:solidFill>
                </a:rPr>
                <a:t>Faster-RCNN</a:t>
              </a:r>
              <a:endParaRPr lang="it-IT" dirty="0">
                <a:solidFill>
                  <a:schemeClr val="tx1"/>
                </a:solidFill>
              </a:endParaRPr>
            </a:p>
          </p:txBody>
        </p:sp>
        <p:sp>
          <p:nvSpPr>
            <p:cNvPr id="10" name="Rettangolo 9"/>
            <p:cNvSpPr/>
            <p:nvPr/>
          </p:nvSpPr>
          <p:spPr>
            <a:xfrm>
              <a:off x="2041236" y="3383092"/>
              <a:ext cx="1108363" cy="4710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tx1"/>
                  </a:solidFill>
                </a:rPr>
                <a:t>0.8</a:t>
              </a:r>
              <a:endParaRPr lang="it-IT" dirty="0">
                <a:solidFill>
                  <a:schemeClr val="tx1"/>
                </a:solidFill>
              </a:endParaRPr>
            </a:p>
          </p:txBody>
        </p:sp>
        <p:sp>
          <p:nvSpPr>
            <p:cNvPr id="11" name="Rettangolo 10"/>
            <p:cNvSpPr/>
            <p:nvPr/>
          </p:nvSpPr>
          <p:spPr>
            <a:xfrm>
              <a:off x="2041235" y="3844861"/>
              <a:ext cx="1108363" cy="4747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tx1"/>
                  </a:solidFill>
                </a:rPr>
                <a:t>0.2</a:t>
              </a:r>
              <a:endParaRPr lang="it-IT" dirty="0">
                <a:solidFill>
                  <a:schemeClr val="tx1"/>
                </a:solidFill>
              </a:endParaRPr>
            </a:p>
          </p:txBody>
        </p:sp>
        <p:sp>
          <p:nvSpPr>
            <p:cNvPr id="14" name="Rettangolo 13"/>
            <p:cNvSpPr/>
            <p:nvPr/>
          </p:nvSpPr>
          <p:spPr>
            <a:xfrm>
              <a:off x="2041234" y="4310282"/>
              <a:ext cx="1108363" cy="4710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tx1"/>
                  </a:solidFill>
                </a:rPr>
                <a:t>0.8</a:t>
              </a:r>
              <a:endParaRPr lang="it-IT" dirty="0">
                <a:solidFill>
                  <a:schemeClr val="tx1"/>
                </a:solidFill>
              </a:endParaRPr>
            </a:p>
          </p:txBody>
        </p:sp>
        <p:sp>
          <p:nvSpPr>
            <p:cNvPr id="15" name="Rettangolo 14"/>
            <p:cNvSpPr/>
            <p:nvPr/>
          </p:nvSpPr>
          <p:spPr>
            <a:xfrm>
              <a:off x="2050470" y="4781334"/>
              <a:ext cx="1108363" cy="4747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tx1"/>
                  </a:solidFill>
                </a:rPr>
                <a:t>0.2</a:t>
              </a:r>
              <a:endParaRPr lang="it-IT" dirty="0">
                <a:solidFill>
                  <a:schemeClr val="tx1"/>
                </a:solidFill>
              </a:endParaRPr>
            </a:p>
          </p:txBody>
        </p:sp>
        <p:sp>
          <p:nvSpPr>
            <p:cNvPr id="16" name="Rettangolo 15"/>
            <p:cNvSpPr/>
            <p:nvPr/>
          </p:nvSpPr>
          <p:spPr>
            <a:xfrm>
              <a:off x="3154213" y="2806280"/>
              <a:ext cx="2817091" cy="58558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tx1"/>
                  </a:solidFill>
                </a:rPr>
                <a:t>Pascal VOC 2007 Test Set</a:t>
              </a:r>
              <a:endParaRPr lang="it-IT" dirty="0">
                <a:solidFill>
                  <a:schemeClr val="tx1"/>
                </a:solidFill>
              </a:endParaRPr>
            </a:p>
          </p:txBody>
        </p:sp>
        <p:sp>
          <p:nvSpPr>
            <p:cNvPr id="17" name="Rettangolo 16"/>
            <p:cNvSpPr/>
            <p:nvPr/>
          </p:nvSpPr>
          <p:spPr>
            <a:xfrm>
              <a:off x="5971304" y="2809126"/>
              <a:ext cx="2817091" cy="58558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tx1"/>
                  </a:solidFill>
                </a:rPr>
                <a:t>COCO 2017 Test Set</a:t>
              </a:r>
              <a:endParaRPr lang="it-IT" dirty="0">
                <a:solidFill>
                  <a:schemeClr val="tx1"/>
                </a:solidFill>
              </a:endParaRPr>
            </a:p>
          </p:txBody>
        </p:sp>
        <p:sp>
          <p:nvSpPr>
            <p:cNvPr id="18" name="Rettangolo 17"/>
            <p:cNvSpPr/>
            <p:nvPr/>
          </p:nvSpPr>
          <p:spPr>
            <a:xfrm>
              <a:off x="3168069" y="3389744"/>
              <a:ext cx="2803237" cy="4710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tx1"/>
                  </a:solidFill>
                </a:rPr>
                <a:t>2m:23s (92s)</a:t>
              </a:r>
              <a:endParaRPr lang="it-IT" dirty="0">
                <a:solidFill>
                  <a:schemeClr val="tx1"/>
                </a:solidFill>
              </a:endParaRPr>
            </a:p>
          </p:txBody>
        </p:sp>
        <p:sp>
          <p:nvSpPr>
            <p:cNvPr id="19" name="Rettangolo 18"/>
            <p:cNvSpPr/>
            <p:nvPr/>
          </p:nvSpPr>
          <p:spPr>
            <a:xfrm>
              <a:off x="3168068" y="3851513"/>
              <a:ext cx="2803237" cy="4747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tx1"/>
                  </a:solidFill>
                </a:rPr>
                <a:t>2m:23s (91s)</a:t>
              </a:r>
              <a:endParaRPr lang="it-IT" dirty="0">
                <a:solidFill>
                  <a:schemeClr val="tx1"/>
                </a:solidFill>
              </a:endParaRPr>
            </a:p>
          </p:txBody>
        </p:sp>
        <p:sp>
          <p:nvSpPr>
            <p:cNvPr id="20" name="Rettangolo 19"/>
            <p:cNvSpPr/>
            <p:nvPr/>
          </p:nvSpPr>
          <p:spPr>
            <a:xfrm>
              <a:off x="3168067" y="4316934"/>
              <a:ext cx="2803237" cy="4710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tx1"/>
                  </a:solidFill>
                </a:rPr>
                <a:t>24m:23s (163s)</a:t>
              </a:r>
              <a:endParaRPr lang="it-IT" dirty="0">
                <a:solidFill>
                  <a:schemeClr val="tx1"/>
                </a:solidFill>
              </a:endParaRPr>
            </a:p>
          </p:txBody>
        </p:sp>
        <p:sp>
          <p:nvSpPr>
            <p:cNvPr id="21" name="Rettangolo 20"/>
            <p:cNvSpPr/>
            <p:nvPr/>
          </p:nvSpPr>
          <p:spPr>
            <a:xfrm>
              <a:off x="3177303" y="4787986"/>
              <a:ext cx="2803237" cy="4747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tx1"/>
                  </a:solidFill>
                </a:rPr>
                <a:t>GPU Memory </a:t>
              </a:r>
              <a:r>
                <a:rPr lang="it-IT" dirty="0" err="1" smtClean="0">
                  <a:solidFill>
                    <a:schemeClr val="tx1"/>
                  </a:solidFill>
                </a:rPr>
                <a:t>Overflow</a:t>
              </a:r>
              <a:endParaRPr lang="it-IT" dirty="0">
                <a:solidFill>
                  <a:schemeClr val="tx1"/>
                </a:solidFill>
              </a:endParaRPr>
            </a:p>
          </p:txBody>
        </p:sp>
        <p:sp>
          <p:nvSpPr>
            <p:cNvPr id="22" name="Rettangolo 21"/>
            <p:cNvSpPr/>
            <p:nvPr/>
          </p:nvSpPr>
          <p:spPr>
            <a:xfrm>
              <a:off x="5980540" y="3397556"/>
              <a:ext cx="2803237" cy="4710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tx1"/>
                  </a:solidFill>
                </a:rPr>
                <a:t>2m:50s (92s)</a:t>
              </a:r>
              <a:endParaRPr lang="it-IT" dirty="0">
                <a:solidFill>
                  <a:schemeClr val="tx1"/>
                </a:solidFill>
              </a:endParaRPr>
            </a:p>
          </p:txBody>
        </p:sp>
        <p:sp>
          <p:nvSpPr>
            <p:cNvPr id="23" name="Rettangolo 22"/>
            <p:cNvSpPr/>
            <p:nvPr/>
          </p:nvSpPr>
          <p:spPr>
            <a:xfrm>
              <a:off x="5980539" y="3859325"/>
              <a:ext cx="2803237" cy="4747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tx1"/>
                  </a:solidFill>
                </a:rPr>
                <a:t>3m:7s (91s)</a:t>
              </a:r>
              <a:endParaRPr lang="it-IT" dirty="0">
                <a:solidFill>
                  <a:schemeClr val="tx1"/>
                </a:solidFill>
              </a:endParaRPr>
            </a:p>
          </p:txBody>
        </p:sp>
        <p:sp>
          <p:nvSpPr>
            <p:cNvPr id="24" name="Rettangolo 23"/>
            <p:cNvSpPr/>
            <p:nvPr/>
          </p:nvSpPr>
          <p:spPr>
            <a:xfrm>
              <a:off x="5980538" y="4324746"/>
              <a:ext cx="2803237" cy="471052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tx1"/>
                  </a:solidFill>
                </a:rPr>
                <a:t>12m:49s (159s)</a:t>
              </a:r>
              <a:endParaRPr lang="it-IT" dirty="0">
                <a:solidFill>
                  <a:schemeClr val="tx1"/>
                </a:solidFill>
              </a:endParaRPr>
            </a:p>
          </p:txBody>
        </p:sp>
        <p:sp>
          <p:nvSpPr>
            <p:cNvPr id="25" name="Rettangolo 24"/>
            <p:cNvSpPr/>
            <p:nvPr/>
          </p:nvSpPr>
          <p:spPr>
            <a:xfrm>
              <a:off x="5989774" y="4795798"/>
              <a:ext cx="2803237" cy="4747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it-IT" dirty="0" smtClean="0">
                  <a:solidFill>
                    <a:schemeClr val="tx1"/>
                  </a:solidFill>
                </a:rPr>
                <a:t>GPU Memory </a:t>
              </a:r>
              <a:r>
                <a:rPr lang="it-IT" dirty="0" err="1" smtClean="0">
                  <a:solidFill>
                    <a:schemeClr val="tx1"/>
                  </a:solidFill>
                </a:rPr>
                <a:t>Overflow</a:t>
              </a:r>
              <a:endParaRPr lang="it-IT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4086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smtClean="0"/>
              <a:t>CONCLUSIONS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/>
          </p:nvPr>
        </p:nvSpPr>
        <p:spPr>
          <a:xfrm>
            <a:off x="632005" y="1206180"/>
            <a:ext cx="8255711" cy="4648320"/>
          </a:xfrm>
        </p:spPr>
        <p:txBody>
          <a:bodyPr anchor="t"/>
          <a:lstStyle/>
          <a:p>
            <a:r>
              <a:rPr lang="en-US" sz="2800" dirty="0" smtClean="0"/>
              <a:t>The </a:t>
            </a:r>
            <a:r>
              <a:rPr lang="en-US" sz="2800" dirty="0" err="1"/>
              <a:t>Darknet</a:t>
            </a:r>
            <a:r>
              <a:rPr lang="en-US" sz="2800" dirty="0"/>
              <a:t> YOLO net is more precise than the Faster-RCNN; </a:t>
            </a:r>
            <a:endParaRPr lang="en-US" sz="2800" dirty="0" smtClean="0"/>
          </a:p>
          <a:p>
            <a:r>
              <a:rPr lang="en-US" sz="2800" dirty="0" smtClean="0"/>
              <a:t>The </a:t>
            </a:r>
            <a:r>
              <a:rPr lang="en-US" sz="2800" dirty="0"/>
              <a:t>first network requires less hardware resources than the second one (1028MB vs 3497MB of GPU Memory with </a:t>
            </a:r>
            <a:r>
              <a:rPr lang="en-US" sz="2800" dirty="0" err="1"/>
              <a:t>Treshold</a:t>
            </a:r>
            <a:r>
              <a:rPr lang="en-US" sz="2800" dirty="0"/>
              <a:t>=0.8, Faster-RCNN causes GPU Memory overflow with </a:t>
            </a:r>
            <a:r>
              <a:rPr lang="en-US" sz="2800" dirty="0" err="1" smtClean="0"/>
              <a:t>Treshold</a:t>
            </a:r>
            <a:r>
              <a:rPr lang="en-US" sz="2800" dirty="0" smtClean="0"/>
              <a:t>=0.2); </a:t>
            </a:r>
          </a:p>
          <a:p>
            <a:r>
              <a:rPr lang="en-US" sz="2800" dirty="0" smtClean="0"/>
              <a:t>The </a:t>
            </a:r>
            <a:r>
              <a:rPr lang="en-US" sz="2800" dirty="0" err="1" smtClean="0"/>
              <a:t>Darknet</a:t>
            </a:r>
            <a:r>
              <a:rPr lang="en-US" sz="2800" dirty="0" smtClean="0"/>
              <a:t> YOLO net takes much less time than the Faster-RCNN;</a:t>
            </a:r>
          </a:p>
          <a:p>
            <a:r>
              <a:rPr lang="en-US" sz="2800" dirty="0" smtClean="0"/>
              <a:t>The </a:t>
            </a:r>
            <a:r>
              <a:rPr lang="en-US" sz="2800" dirty="0"/>
              <a:t>Faster-RCNN has a better accuracy than the </a:t>
            </a:r>
            <a:r>
              <a:rPr lang="en-US" sz="2800" dirty="0" err="1"/>
              <a:t>Darknet</a:t>
            </a:r>
            <a:r>
              <a:rPr lang="en-US" sz="2800" dirty="0"/>
              <a:t> YOLO net. </a:t>
            </a:r>
          </a:p>
          <a:p>
            <a:pPr marL="0" indent="0">
              <a:buNone/>
            </a:pPr>
            <a:endParaRPr lang="it-IT" sz="2800" dirty="0"/>
          </a:p>
        </p:txBody>
      </p:sp>
      <p:sp>
        <p:nvSpPr>
          <p:cNvPr id="4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25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0678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smtClean="0"/>
              <a:t>REFERENCES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/>
          </p:nvPr>
        </p:nvSpPr>
        <p:spPr>
          <a:xfrm>
            <a:off x="820436" y="1373789"/>
            <a:ext cx="7341840" cy="4114440"/>
          </a:xfrm>
        </p:spPr>
        <p:txBody>
          <a:bodyPr/>
          <a:lstStyle/>
          <a:p>
            <a:endParaRPr lang="it-IT" sz="3600" dirty="0"/>
          </a:p>
          <a:p>
            <a:r>
              <a:rPr lang="en-US" sz="3600" b="1" dirty="0" err="1" smtClean="0"/>
              <a:t>Darknet</a:t>
            </a:r>
            <a:r>
              <a:rPr lang="en-US" sz="3600" b="1" dirty="0" smtClean="0"/>
              <a:t> </a:t>
            </a:r>
            <a:r>
              <a:rPr lang="en-US" sz="3600" b="1" dirty="0"/>
              <a:t>Yolo </a:t>
            </a:r>
            <a:r>
              <a:rPr lang="en-US" sz="3600" dirty="0"/>
              <a:t>- YOLO: Real-Time Object Detection (</a:t>
            </a:r>
            <a:r>
              <a:rPr lang="en-US" sz="3600" i="1" dirty="0"/>
              <a:t>https://pjreddie.com/darknet/yolo</a:t>
            </a:r>
            <a:r>
              <a:rPr lang="en-US" sz="3600" dirty="0"/>
              <a:t>) </a:t>
            </a:r>
          </a:p>
          <a:p>
            <a:r>
              <a:rPr lang="it-IT" sz="3600" b="1" dirty="0" smtClean="0"/>
              <a:t>Faster-RCNN </a:t>
            </a:r>
            <a:r>
              <a:rPr lang="it-IT" sz="3600" dirty="0"/>
              <a:t>- ZF model (</a:t>
            </a:r>
            <a:r>
              <a:rPr lang="it-IT" sz="3600" i="1" dirty="0"/>
              <a:t>https://github.com/rbgirshick/py-faster-rcnn</a:t>
            </a:r>
            <a:r>
              <a:rPr lang="it-IT" sz="3600" dirty="0"/>
              <a:t>) </a:t>
            </a:r>
          </a:p>
          <a:p>
            <a:pPr marL="0" indent="0">
              <a:buNone/>
            </a:pPr>
            <a:endParaRPr lang="it-IT" sz="3600" dirty="0"/>
          </a:p>
        </p:txBody>
      </p:sp>
      <p:sp>
        <p:nvSpPr>
          <p:cNvPr id="4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26</a:t>
            </a:r>
            <a:endParaRPr kumimoji="0" lang="it-IT" sz="1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233817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testo 5"/>
          <p:cNvSpPr>
            <a:spLocks noGrp="1"/>
          </p:cNvSpPr>
          <p:nvPr>
            <p:ph type="body"/>
          </p:nvPr>
        </p:nvSpPr>
        <p:spPr>
          <a:xfrm>
            <a:off x="524872" y="1854080"/>
            <a:ext cx="8295855" cy="3419884"/>
          </a:xfrm>
        </p:spPr>
        <p:txBody>
          <a:bodyPr/>
          <a:lstStyle/>
          <a:p>
            <a:r>
              <a:rPr lang="it-IT" sz="2400" b="1" dirty="0"/>
              <a:t>CPU</a:t>
            </a:r>
            <a:r>
              <a:rPr lang="it-IT" sz="2400" dirty="0"/>
              <a:t>: Intel Core i7-4720HQ (2.60-3.60 GHz, 6MB Cache </a:t>
            </a:r>
            <a:endParaRPr lang="it-IT" sz="2400" dirty="0" smtClean="0"/>
          </a:p>
          <a:p>
            <a:r>
              <a:rPr lang="it-IT" sz="2400" b="1" dirty="0" smtClean="0"/>
              <a:t>GPU</a:t>
            </a:r>
            <a:r>
              <a:rPr lang="it-IT" sz="2400" dirty="0"/>
              <a:t>: Nvidia </a:t>
            </a:r>
            <a:r>
              <a:rPr lang="it-IT" sz="2400" dirty="0" err="1"/>
              <a:t>GeForce</a:t>
            </a:r>
            <a:r>
              <a:rPr lang="it-IT" sz="2400" dirty="0"/>
              <a:t> GTX 950M (4096MB DDR3) </a:t>
            </a:r>
            <a:endParaRPr lang="it-IT" sz="2400" dirty="0" smtClean="0"/>
          </a:p>
          <a:p>
            <a:r>
              <a:rPr lang="it-IT" sz="2400" b="1" dirty="0" smtClean="0"/>
              <a:t>RAM</a:t>
            </a:r>
            <a:r>
              <a:rPr lang="it-IT" sz="2400" dirty="0"/>
              <a:t>: 16 GB (DDR3L 1600 MHz SDRAM) </a:t>
            </a:r>
            <a:endParaRPr lang="it-IT" sz="2400" dirty="0" smtClean="0"/>
          </a:p>
          <a:p>
            <a:r>
              <a:rPr lang="it-IT" sz="2400" b="1" dirty="0" smtClean="0"/>
              <a:t>STORAGE</a:t>
            </a:r>
            <a:r>
              <a:rPr lang="it-IT" sz="2400" dirty="0"/>
              <a:t>: SSD 525 GB + HDD 1000 GB </a:t>
            </a:r>
            <a:endParaRPr lang="it-IT" sz="2400" dirty="0" smtClean="0"/>
          </a:p>
          <a:p>
            <a:r>
              <a:rPr lang="it-IT" sz="2400" b="1" dirty="0" smtClean="0"/>
              <a:t>OS</a:t>
            </a:r>
            <a:r>
              <a:rPr lang="it-IT" sz="2400" dirty="0"/>
              <a:t>: </a:t>
            </a:r>
            <a:r>
              <a:rPr lang="it-IT" sz="2400" dirty="0" err="1"/>
              <a:t>Ubuntu</a:t>
            </a:r>
            <a:r>
              <a:rPr lang="it-IT" sz="2400" dirty="0"/>
              <a:t> 16.04.04 with CUDA Toolkit 8.0 and </a:t>
            </a:r>
            <a:r>
              <a:rPr lang="it-IT" sz="2400" dirty="0" err="1"/>
              <a:t>cuDNN</a:t>
            </a:r>
            <a:r>
              <a:rPr lang="it-IT" sz="2400" dirty="0"/>
              <a:t> 7.0 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91127" y="409680"/>
            <a:ext cx="8084153" cy="504360"/>
          </a:xfrm>
        </p:spPr>
        <p:txBody>
          <a:bodyPr/>
          <a:lstStyle/>
          <a:p>
            <a:pPr algn="ctr"/>
            <a:r>
              <a:rPr lang="it-IT" dirty="0" smtClean="0"/>
              <a:t>HARDWARE SPECIFICATIONS</a:t>
            </a:r>
            <a:endParaRPr lang="it-IT" dirty="0"/>
          </a:p>
        </p:txBody>
      </p:sp>
      <p:sp>
        <p:nvSpPr>
          <p:cNvPr id="8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it-IT" sz="11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lang="it-I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r>
              <a:rPr lang="it-IT" sz="11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3</a:t>
            </a:r>
            <a:endParaRPr lang="it-IT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73772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ottotitolo 5"/>
          <p:cNvSpPr>
            <a:spLocks noGrp="1"/>
          </p:cNvSpPr>
          <p:nvPr>
            <p:ph type="subTitle"/>
          </p:nvPr>
        </p:nvSpPr>
        <p:spPr>
          <a:xfrm>
            <a:off x="1352694" y="2768480"/>
            <a:ext cx="7085891" cy="1720393"/>
          </a:xfrm>
        </p:spPr>
        <p:txBody>
          <a:bodyPr anchor="t"/>
          <a:lstStyle/>
          <a:p>
            <a:pPr marL="0" indent="0">
              <a:buNone/>
            </a:pPr>
            <a:r>
              <a:rPr lang="en-US" sz="3200" dirty="0"/>
              <a:t>YOLO (You Only Look Once) is a real-time object detection system that uses neural networks to detect objects in images. It is written in C. </a:t>
            </a:r>
            <a:endParaRPr lang="it-IT" sz="3200" dirty="0"/>
          </a:p>
        </p:txBody>
      </p:sp>
      <p:sp>
        <p:nvSpPr>
          <p:cNvPr id="5" name="Titolo 4"/>
          <p:cNvSpPr>
            <a:spLocks noGrp="1"/>
          </p:cNvSpPr>
          <p:nvPr>
            <p:ph type="title"/>
          </p:nvPr>
        </p:nvSpPr>
        <p:spPr>
          <a:xfrm>
            <a:off x="1116000" y="612880"/>
            <a:ext cx="7559280" cy="504360"/>
          </a:xfrm>
        </p:spPr>
        <p:txBody>
          <a:bodyPr/>
          <a:lstStyle/>
          <a:p>
            <a:pPr algn="ctr"/>
            <a:r>
              <a:rPr lang="it-IT" dirty="0" err="1" smtClean="0"/>
              <a:t>Darknet</a:t>
            </a:r>
            <a:r>
              <a:rPr lang="it-IT" dirty="0" smtClean="0"/>
              <a:t> YOLO</a:t>
            </a:r>
            <a:endParaRPr lang="it-IT" dirty="0"/>
          </a:p>
        </p:txBody>
      </p:sp>
      <p:sp>
        <p:nvSpPr>
          <p:cNvPr id="7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it-IT" sz="11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lang="it-I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r>
              <a:rPr lang="it-IT" sz="11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4</a:t>
            </a:r>
            <a:endParaRPr lang="it-IT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91205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smtClean="0"/>
              <a:t>How </a:t>
            </a:r>
            <a:r>
              <a:rPr lang="it-IT" dirty="0" err="1" smtClean="0"/>
              <a:t>does</a:t>
            </a:r>
            <a:r>
              <a:rPr lang="it-IT" dirty="0" smtClean="0"/>
              <a:t> </a:t>
            </a:r>
            <a:r>
              <a:rPr lang="it-IT" dirty="0" err="1" smtClean="0"/>
              <a:t>it</a:t>
            </a:r>
            <a:r>
              <a:rPr lang="it-IT" dirty="0" smtClean="0"/>
              <a:t> work:</a:t>
            </a:r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0549" y="1582422"/>
            <a:ext cx="6550182" cy="4066389"/>
          </a:xfrm>
          <a:prstGeom prst="rect">
            <a:avLst/>
          </a:prstGeom>
        </p:spPr>
      </p:pic>
      <p:sp>
        <p:nvSpPr>
          <p:cNvPr id="5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it-IT" sz="11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lang="it-I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r>
              <a:rPr lang="it-IT" sz="1100" spc="-1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5</a:t>
            </a:r>
            <a:endParaRPr lang="it-IT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3521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err="1" smtClean="0"/>
              <a:t>Advantages</a:t>
            </a:r>
            <a:r>
              <a:rPr lang="it-IT" dirty="0" smtClean="0"/>
              <a:t>: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/>
          </p:nvPr>
        </p:nvSpPr>
        <p:spPr>
          <a:xfrm>
            <a:off x="894326" y="1473120"/>
            <a:ext cx="7640073" cy="4114440"/>
          </a:xfrm>
        </p:spPr>
        <p:txBody>
          <a:bodyPr/>
          <a:lstStyle/>
          <a:p>
            <a:endParaRPr lang="it-IT" sz="2800" dirty="0"/>
          </a:p>
          <a:p>
            <a:r>
              <a:rPr lang="en-US" sz="2800" dirty="0" smtClean="0"/>
              <a:t>It </a:t>
            </a:r>
            <a:r>
              <a:rPr lang="en-US" sz="2800" dirty="0"/>
              <a:t>looks at the whole image at test time so its predictions are informed by global context in the </a:t>
            </a:r>
            <a:r>
              <a:rPr lang="en-US" sz="2800" dirty="0" smtClean="0"/>
              <a:t>image;</a:t>
            </a:r>
          </a:p>
          <a:p>
            <a:r>
              <a:rPr lang="en-US" sz="2800" dirty="0" smtClean="0"/>
              <a:t>It </a:t>
            </a:r>
            <a:r>
              <a:rPr lang="en-US" sz="2800" dirty="0"/>
              <a:t>also makes predictions with a single network evaluation unlike systems like R-CNN which require thousands for a single image</a:t>
            </a:r>
            <a:r>
              <a:rPr lang="en-US" sz="2800" dirty="0" smtClean="0"/>
              <a:t>;</a:t>
            </a:r>
          </a:p>
          <a:p>
            <a:r>
              <a:rPr lang="en-US" sz="2800" dirty="0" smtClean="0"/>
              <a:t>This </a:t>
            </a:r>
            <a:r>
              <a:rPr lang="en-US" sz="2800" dirty="0"/>
              <a:t>makes it extremely fast, more than 1000x faster than R-CNN and 100x faster than Fast R-CNN. </a:t>
            </a:r>
          </a:p>
          <a:p>
            <a:endParaRPr lang="it-IT" sz="2800" dirty="0"/>
          </a:p>
        </p:txBody>
      </p:sp>
      <p:sp>
        <p:nvSpPr>
          <p:cNvPr id="4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it-IT" sz="11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lang="it-I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r>
              <a:rPr lang="it-IT" sz="11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6</a:t>
            </a:r>
            <a:endParaRPr lang="it-IT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51398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it-IT" dirty="0" smtClean="0"/>
              <a:t>Architecture:</a:t>
            </a:r>
            <a:endParaRPr lang="it-IT" dirty="0"/>
          </a:p>
        </p:txBody>
      </p:sp>
      <p:sp>
        <p:nvSpPr>
          <p:cNvPr id="4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it-IT" sz="11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lang="it-IT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r>
              <a:rPr lang="it-IT" sz="11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7</a:t>
            </a:r>
            <a:endParaRPr lang="it-IT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pic>
        <p:nvPicPr>
          <p:cNvPr id="6" name="Immagin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000" y="1644073"/>
            <a:ext cx="7072527" cy="3177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528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ottotitolo 5"/>
          <p:cNvSpPr>
            <a:spLocks noGrp="1"/>
          </p:cNvSpPr>
          <p:nvPr>
            <p:ph type="subTitle"/>
          </p:nvPr>
        </p:nvSpPr>
        <p:spPr>
          <a:xfrm>
            <a:off x="1371949" y="1706298"/>
            <a:ext cx="7085891" cy="1720393"/>
          </a:xfrm>
        </p:spPr>
        <p:txBody>
          <a:bodyPr anchor="t"/>
          <a:lstStyle/>
          <a:p>
            <a:pPr marL="0" indent="0">
              <a:buNone/>
            </a:pPr>
            <a:r>
              <a:rPr lang="en-US" dirty="0" smtClean="0"/>
              <a:t>It is written in Python and </a:t>
            </a:r>
            <a:r>
              <a:rPr lang="en-US" dirty="0" err="1" smtClean="0"/>
              <a:t>Caffe</a:t>
            </a:r>
            <a:r>
              <a:rPr lang="en-US" dirty="0" smtClean="0"/>
              <a:t>.</a:t>
            </a:r>
            <a:endParaRPr lang="it-IT" dirty="0"/>
          </a:p>
        </p:txBody>
      </p:sp>
      <p:sp>
        <p:nvSpPr>
          <p:cNvPr id="5" name="Titolo 4"/>
          <p:cNvSpPr>
            <a:spLocks noGrp="1"/>
          </p:cNvSpPr>
          <p:nvPr>
            <p:ph type="title"/>
          </p:nvPr>
        </p:nvSpPr>
        <p:spPr>
          <a:xfrm>
            <a:off x="1116000" y="612880"/>
            <a:ext cx="7559280" cy="504360"/>
          </a:xfrm>
        </p:spPr>
        <p:txBody>
          <a:bodyPr/>
          <a:lstStyle/>
          <a:p>
            <a:pPr algn="ctr"/>
            <a:r>
              <a:rPr lang="it-IT" dirty="0" smtClean="0"/>
              <a:t>Faster-RCNN</a:t>
            </a:r>
            <a:endParaRPr lang="it-IT" dirty="0"/>
          </a:p>
        </p:txBody>
      </p:sp>
      <p:sp>
        <p:nvSpPr>
          <p:cNvPr id="7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kumimoji="0" lang="it-IT" sz="1400" b="0" i="0" u="none" strike="noStrike" kern="1200" cap="none" spc="-1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r>
              <a:rPr lang="it-IT" sz="11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8</a:t>
            </a:r>
            <a:endParaRPr lang="it-IT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01709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ottotitolo 5"/>
          <p:cNvSpPr>
            <a:spLocks noGrp="1"/>
          </p:cNvSpPr>
          <p:nvPr>
            <p:ph type="subTitle"/>
          </p:nvPr>
        </p:nvSpPr>
        <p:spPr>
          <a:xfrm>
            <a:off x="1219320" y="1650879"/>
            <a:ext cx="7085891" cy="3743157"/>
          </a:xfrm>
        </p:spPr>
        <p:txBody>
          <a:bodyPr anchor="t"/>
          <a:lstStyle/>
          <a:p>
            <a:r>
              <a:rPr lang="en-US" sz="2800" dirty="0"/>
              <a:t>Faster R-CNN has two networks: region proposal network (RPN) for generating region proposals and a network using these proposals to detect objects. </a:t>
            </a:r>
          </a:p>
          <a:p>
            <a:r>
              <a:rPr lang="en-US" sz="2800" dirty="0"/>
              <a:t>Some operations execute on the CPU in Python layers. </a:t>
            </a:r>
          </a:p>
          <a:p>
            <a:r>
              <a:rPr lang="en-US" sz="2800" dirty="0"/>
              <a:t>RPN ranks region boxes (called anchors) and proposes the ones most likely containing objects. </a:t>
            </a:r>
            <a:endParaRPr lang="it-IT" sz="2800" dirty="0"/>
          </a:p>
        </p:txBody>
      </p:sp>
      <p:sp>
        <p:nvSpPr>
          <p:cNvPr id="5" name="Titolo 4"/>
          <p:cNvSpPr>
            <a:spLocks noGrp="1"/>
          </p:cNvSpPr>
          <p:nvPr>
            <p:ph type="title"/>
          </p:nvPr>
        </p:nvSpPr>
        <p:spPr>
          <a:xfrm>
            <a:off x="1116000" y="612880"/>
            <a:ext cx="7559280" cy="504360"/>
          </a:xfrm>
        </p:spPr>
        <p:txBody>
          <a:bodyPr/>
          <a:lstStyle/>
          <a:p>
            <a:pPr algn="ctr"/>
            <a:r>
              <a:rPr lang="it-IT" dirty="0" smtClean="0"/>
              <a:t>How </a:t>
            </a:r>
            <a:r>
              <a:rPr lang="it-IT" dirty="0" err="1" smtClean="0"/>
              <a:t>does</a:t>
            </a:r>
            <a:r>
              <a:rPr lang="it-IT" dirty="0" smtClean="0"/>
              <a:t> </a:t>
            </a:r>
            <a:r>
              <a:rPr lang="it-IT" dirty="0" err="1" smtClean="0"/>
              <a:t>it</a:t>
            </a:r>
            <a:r>
              <a:rPr lang="it-IT" dirty="0" smtClean="0"/>
              <a:t> work:</a:t>
            </a:r>
            <a:endParaRPr lang="it-IT" dirty="0"/>
          </a:p>
        </p:txBody>
      </p:sp>
      <p:sp>
        <p:nvSpPr>
          <p:cNvPr id="7" name="TextShape 1"/>
          <p:cNvSpPr txBox="1"/>
          <p:nvPr/>
        </p:nvSpPr>
        <p:spPr>
          <a:xfrm>
            <a:off x="1219320" y="6146640"/>
            <a:ext cx="289512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1100" b="0" i="0" u="none" strike="noStrike" kern="1200" cap="none" spc="-1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Marco Costa, 1691388</a:t>
            </a:r>
            <a:endParaRPr kumimoji="0" lang="it-IT" sz="1400" b="0" i="0" u="none" strike="noStrike" kern="1200" cap="none" spc="-1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TextShape 2"/>
          <p:cNvSpPr txBox="1"/>
          <p:nvPr/>
        </p:nvSpPr>
        <p:spPr>
          <a:xfrm>
            <a:off x="6553080" y="6146640"/>
            <a:ext cx="1904760" cy="4568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algn="r">
              <a:lnSpc>
                <a:spcPct val="100000"/>
              </a:lnSpc>
            </a:pPr>
            <a:r>
              <a:rPr lang="it-IT" sz="1100" b="0" strike="noStrike" spc="-1" dirty="0" smtClean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9</a:t>
            </a:r>
            <a:endParaRPr lang="it-IT" sz="1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04030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Marco:Applications:Microsoft Office 2004:Modelli:Modelli personali:la sapienza.pot</Template>
  <TotalTime>444</TotalTime>
  <Words>817</Words>
  <Application>Microsoft Office PowerPoint</Application>
  <PresentationFormat>Presentazione su schermo (4:3)</PresentationFormat>
  <Paragraphs>154</Paragraphs>
  <Slides>26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8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26</vt:i4>
      </vt:variant>
    </vt:vector>
  </HeadingPairs>
  <TitlesOfParts>
    <vt:vector size="36" baseType="lpstr">
      <vt:lpstr>ＭＳ Ｐゴシック</vt:lpstr>
      <vt:lpstr>Arial</vt:lpstr>
      <vt:lpstr>Calibri</vt:lpstr>
      <vt:lpstr>DejaVu Sans</vt:lpstr>
      <vt:lpstr>StarSymbol</vt:lpstr>
      <vt:lpstr>Symbol</vt:lpstr>
      <vt:lpstr>Times New Roman</vt:lpstr>
      <vt:lpstr>Wingdings</vt:lpstr>
      <vt:lpstr>Office Theme</vt:lpstr>
      <vt:lpstr>Office Theme</vt:lpstr>
      <vt:lpstr>Presentazione standard di PowerPoint</vt:lpstr>
      <vt:lpstr>Presentazione standard di PowerPoint</vt:lpstr>
      <vt:lpstr>HARDWARE SPECIFICATIONS</vt:lpstr>
      <vt:lpstr>Darknet YOLO</vt:lpstr>
      <vt:lpstr>How does it work:</vt:lpstr>
      <vt:lpstr>Advantages:</vt:lpstr>
      <vt:lpstr>Architecture:</vt:lpstr>
      <vt:lpstr>Faster-RCNN</vt:lpstr>
      <vt:lpstr>How does it work:</vt:lpstr>
      <vt:lpstr>Architecture:</vt:lpstr>
      <vt:lpstr>MY EXPERIMENT</vt:lpstr>
      <vt:lpstr>Presentazione standard di PowerPoint</vt:lpstr>
      <vt:lpstr>DETECTION THRESHOLD</vt:lpstr>
      <vt:lpstr>Running both the nets on Pascal VOC 2007 Test Set:</vt:lpstr>
      <vt:lpstr>PRECISION OF THE NETS:</vt:lpstr>
      <vt:lpstr>Results</vt:lpstr>
      <vt:lpstr>Comparing some outputs:</vt:lpstr>
      <vt:lpstr>000001.jpg</vt:lpstr>
      <vt:lpstr>000004.jpg</vt:lpstr>
      <vt:lpstr>000000000001.jpg</vt:lpstr>
      <vt:lpstr>000000000016.jpg</vt:lpstr>
      <vt:lpstr>Darknet YOLO (Threshold=0,2)</vt:lpstr>
      <vt:lpstr>Darknet YOLO Vs. Faster-RCNN Use of Hardware Resources:</vt:lpstr>
      <vt:lpstr>Presentazione standard di PowerPoint</vt:lpstr>
      <vt:lpstr>CONCLUSIONS</vt:lpstr>
      <vt:lpstr>REFERENCES</vt:lpstr>
    </vt:vector>
  </TitlesOfParts>
  <Company>- -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subject/>
  <dc:creator>- -</dc:creator>
  <dc:description/>
  <cp:lastModifiedBy>Marco Costa</cp:lastModifiedBy>
  <cp:revision>48</cp:revision>
  <dcterms:created xsi:type="dcterms:W3CDTF">2006-11-20T16:13:10Z</dcterms:created>
  <dcterms:modified xsi:type="dcterms:W3CDTF">2018-04-10T11:06:34Z</dcterms:modified>
  <dc:language>it-IT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mpany">
    <vt:lpwstr>- -</vt:lpwstr>
  </property>
  <property fmtid="{D5CDD505-2E9C-101B-9397-08002B2CF9AE}" pid="4" name="HiddenSlides">
    <vt:i4>0</vt:i4>
  </property>
  <property fmtid="{D5CDD505-2E9C-101B-9397-08002B2CF9AE}" pid="5" name="HyperlinksChanged">
    <vt:bool>false</vt:bool>
  </property>
  <property fmtid="{D5CDD505-2E9C-101B-9397-08002B2CF9AE}" pid="6" name="LinksUpToDate">
    <vt:bool>false</vt:bool>
  </property>
  <property fmtid="{D5CDD505-2E9C-101B-9397-08002B2CF9AE}" pid="7" name="MMClips">
    <vt:i4>0</vt:i4>
  </property>
  <property fmtid="{D5CDD505-2E9C-101B-9397-08002B2CF9AE}" pid="8" name="Notes">
    <vt:i4>2</vt:i4>
  </property>
  <property fmtid="{D5CDD505-2E9C-101B-9397-08002B2CF9AE}" pid="9" name="PresentationFormat">
    <vt:lpwstr>Presentazione su schermo (4:3)</vt:lpwstr>
  </property>
  <property fmtid="{D5CDD505-2E9C-101B-9397-08002B2CF9AE}" pid="10" name="ScaleCrop">
    <vt:bool>false</vt:bool>
  </property>
  <property fmtid="{D5CDD505-2E9C-101B-9397-08002B2CF9AE}" pid="11" name="ShareDoc">
    <vt:bool>false</vt:bool>
  </property>
  <property fmtid="{D5CDD505-2E9C-101B-9397-08002B2CF9AE}" pid="12" name="Slides">
    <vt:i4>2</vt:i4>
  </property>
</Properties>
</file>